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4" r:id="rId4"/>
    <p:sldId id="261" r:id="rId5"/>
    <p:sldId id="259" r:id="rId6"/>
    <p:sldId id="262" r:id="rId7"/>
    <p:sldId id="265" r:id="rId8"/>
    <p:sldId id="266" r:id="rId9"/>
    <p:sldId id="267" r:id="rId10"/>
    <p:sldId id="268" r:id="rId11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3ED2B68-5B90-4983-B51E-113F52F9C441}" type="datetimeFigureOut">
              <a:rPr lang="nl-BE" smtClean="0"/>
              <a:t>30-10-2020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A2219-C77B-4A1F-AC89-54A6398FE5BB}" type="slidenum">
              <a:rPr lang="nl-BE" smtClean="0"/>
              <a:t>‹nr.›</a:t>
            </a:fld>
            <a:endParaRPr lang="nl-BE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9086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2B68-5B90-4983-B51E-113F52F9C441}" type="datetimeFigureOut">
              <a:rPr lang="nl-BE" smtClean="0"/>
              <a:t>30-10-2020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A2219-C77B-4A1F-AC89-54A6398FE5B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42482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2B68-5B90-4983-B51E-113F52F9C441}" type="datetimeFigureOut">
              <a:rPr lang="nl-BE" smtClean="0"/>
              <a:t>30-10-2020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A2219-C77B-4A1F-AC89-54A6398FE5BB}" type="slidenum">
              <a:rPr lang="nl-BE" smtClean="0"/>
              <a:t>‹nr.›</a:t>
            </a:fld>
            <a:endParaRPr lang="nl-BE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2942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2B68-5B90-4983-B51E-113F52F9C441}" type="datetimeFigureOut">
              <a:rPr lang="nl-BE" smtClean="0"/>
              <a:t>30-10-2020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A2219-C77B-4A1F-AC89-54A6398FE5B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38899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2B68-5B90-4983-B51E-113F52F9C441}" type="datetimeFigureOut">
              <a:rPr lang="nl-BE" smtClean="0"/>
              <a:t>30-10-2020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A2219-C77B-4A1F-AC89-54A6398FE5BB}" type="slidenum">
              <a:rPr lang="nl-BE" smtClean="0"/>
              <a:t>‹nr.›</a:t>
            </a:fld>
            <a:endParaRPr lang="nl-BE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0408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2B68-5B90-4983-B51E-113F52F9C441}" type="datetimeFigureOut">
              <a:rPr lang="nl-BE" smtClean="0"/>
              <a:t>30-10-2020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A2219-C77B-4A1F-AC89-54A6398FE5B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07255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2B68-5B90-4983-B51E-113F52F9C441}" type="datetimeFigureOut">
              <a:rPr lang="nl-BE" smtClean="0"/>
              <a:t>30-10-2020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A2219-C77B-4A1F-AC89-54A6398FE5B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5090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2B68-5B90-4983-B51E-113F52F9C441}" type="datetimeFigureOut">
              <a:rPr lang="nl-BE" smtClean="0"/>
              <a:t>30-10-2020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A2219-C77B-4A1F-AC89-54A6398FE5B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4905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2B68-5B90-4983-B51E-113F52F9C441}" type="datetimeFigureOut">
              <a:rPr lang="nl-BE" smtClean="0"/>
              <a:t>30-10-2020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A2219-C77B-4A1F-AC89-54A6398FE5B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18827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2B68-5B90-4983-B51E-113F52F9C441}" type="datetimeFigureOut">
              <a:rPr lang="nl-BE" smtClean="0"/>
              <a:t>30-10-2020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A2219-C77B-4A1F-AC89-54A6398FE5B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67469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2B68-5B90-4983-B51E-113F52F9C441}" type="datetimeFigureOut">
              <a:rPr lang="nl-BE" smtClean="0"/>
              <a:t>30-10-2020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A2219-C77B-4A1F-AC89-54A6398FE5BB}" type="slidenum">
              <a:rPr lang="nl-BE" smtClean="0"/>
              <a:t>‹nr.›</a:t>
            </a:fld>
            <a:endParaRPr lang="nl-BE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464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3ED2B68-5B90-4983-B51E-113F52F9C441}" type="datetimeFigureOut">
              <a:rPr lang="nl-BE" smtClean="0"/>
              <a:t>30-10-2020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2EA2219-C77B-4A1F-AC89-54A6398FE5BB}" type="slidenum">
              <a:rPr lang="nl-BE" smtClean="0"/>
              <a:t>‹nr.›</a:t>
            </a:fld>
            <a:endParaRPr lang="nl-BE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1756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5555856-9970-4BC3-9AA9-6A917F53AF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0"/>
            <a:ext cx="6421721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7F487851-BFAF-46D8-A1ED-50CAD6E46F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1721" y="3176141"/>
            <a:ext cx="4805691" cy="1420118"/>
          </a:xfrm>
        </p:spPr>
        <p:txBody>
          <a:bodyPr anchor="b">
            <a:normAutofit fontScale="77500" lnSpcReduction="20000"/>
          </a:bodyPr>
          <a:lstStyle/>
          <a:p>
            <a:pPr algn="l"/>
            <a:r>
              <a:rPr lang="nl-BE" sz="3800" dirty="0" err="1" smtClean="0">
                <a:solidFill>
                  <a:schemeClr val="accent1">
                    <a:lumMod val="50000"/>
                  </a:schemeClr>
                </a:solidFill>
              </a:rPr>
              <a:t>Biobanks</a:t>
            </a:r>
            <a:r>
              <a:rPr lang="nl-BE" sz="3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nl-BE" sz="3800" dirty="0" err="1" smtClean="0">
                <a:solidFill>
                  <a:schemeClr val="accent1">
                    <a:lumMod val="50000"/>
                  </a:schemeClr>
                </a:solidFill>
              </a:rPr>
              <a:t>and</a:t>
            </a:r>
            <a:r>
              <a:rPr lang="nl-BE" sz="3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nl-BE" sz="3800" dirty="0" err="1" smtClean="0">
                <a:solidFill>
                  <a:schemeClr val="accent1">
                    <a:lumMod val="50000"/>
                  </a:schemeClr>
                </a:solidFill>
              </a:rPr>
              <a:t>the</a:t>
            </a:r>
            <a:r>
              <a:rPr lang="nl-BE" sz="3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nl-BE" sz="3800" dirty="0" err="1" smtClean="0">
                <a:solidFill>
                  <a:schemeClr val="accent1">
                    <a:lumMod val="50000"/>
                  </a:schemeClr>
                </a:solidFill>
              </a:rPr>
              <a:t>Ethics</a:t>
            </a:r>
            <a:r>
              <a:rPr lang="nl-BE" sz="3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nl-BE" sz="3800" dirty="0" err="1" smtClean="0">
                <a:solidFill>
                  <a:schemeClr val="accent1">
                    <a:lumMod val="50000"/>
                  </a:schemeClr>
                </a:solidFill>
              </a:rPr>
              <a:t>Committee</a:t>
            </a:r>
            <a:endParaRPr lang="nl-BE" sz="3800" dirty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r>
              <a:rPr lang="nl-BE" sz="1800" dirty="0" smtClean="0">
                <a:solidFill>
                  <a:schemeClr val="accent1">
                    <a:lumMod val="50000"/>
                  </a:schemeClr>
                </a:solidFill>
              </a:rPr>
              <a:t>Aernout De </a:t>
            </a:r>
            <a:r>
              <a:rPr lang="nl-BE" sz="1800" dirty="0" err="1" smtClean="0">
                <a:solidFill>
                  <a:schemeClr val="accent1">
                    <a:lumMod val="50000"/>
                  </a:schemeClr>
                </a:solidFill>
              </a:rPr>
              <a:t>Raemaeker</a:t>
            </a:r>
            <a:endParaRPr lang="nl-BE" sz="1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r>
              <a:rPr lang="nl-BE" sz="1800" dirty="0" smtClean="0">
                <a:solidFill>
                  <a:schemeClr val="accent1">
                    <a:lumMod val="50000"/>
                  </a:schemeClr>
                </a:solidFill>
              </a:rPr>
              <a:t>Legal Advisor - </a:t>
            </a:r>
            <a:r>
              <a:rPr lang="nl-BE" sz="1800" dirty="0" err="1" smtClean="0">
                <a:solidFill>
                  <a:schemeClr val="accent1">
                    <a:lumMod val="50000"/>
                  </a:schemeClr>
                </a:solidFill>
              </a:rPr>
              <a:t>Clinical</a:t>
            </a:r>
            <a:r>
              <a:rPr lang="nl-BE" sz="1800" dirty="0" smtClean="0">
                <a:solidFill>
                  <a:schemeClr val="accent1">
                    <a:lumMod val="50000"/>
                  </a:schemeClr>
                </a:solidFill>
              </a:rPr>
              <a:t> Trial Center UZ Leuven</a:t>
            </a:r>
          </a:p>
          <a:p>
            <a:pPr algn="l"/>
            <a:r>
              <a:rPr lang="nl-BE" sz="1800" dirty="0" smtClean="0">
                <a:solidFill>
                  <a:schemeClr val="accent1">
                    <a:lumMod val="50000"/>
                  </a:schemeClr>
                </a:solidFill>
              </a:rPr>
              <a:t>30/10/2020</a:t>
            </a:r>
            <a:endParaRPr lang="nl-BE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" name="Freeform 50">
            <a:extLst>
              <a:ext uri="{FF2B5EF4-FFF2-40B4-BE49-F238E27FC236}">
                <a16:creationId xmlns:a16="http://schemas.microsoft.com/office/drawing/2014/main" xmlns="" id="{13722DD7-BA73-4776-93A3-94491FEF726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xmlns="" id="{54BBE0F4-478C-874A-AEA6-8CE95DF33BC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470" y="2245028"/>
            <a:ext cx="4141760" cy="3282344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pic>
        <p:nvPicPr>
          <p:cNvPr id="2" name="Afbeelding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0644" y="350137"/>
            <a:ext cx="4372433" cy="1960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7214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>
                <a:solidFill>
                  <a:schemeClr val="accent1">
                    <a:lumMod val="50000"/>
                  </a:schemeClr>
                </a:solidFill>
              </a:rPr>
              <a:t>Biennual</a:t>
            </a:r>
            <a:r>
              <a:rPr lang="nl-B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nl-BE" dirty="0" err="1" smtClean="0">
                <a:solidFill>
                  <a:schemeClr val="accent1">
                    <a:lumMod val="50000"/>
                  </a:schemeClr>
                </a:solidFill>
              </a:rPr>
              <a:t>evaluation</a:t>
            </a:r>
            <a:r>
              <a:rPr lang="nl-BE" dirty="0" smtClean="0">
                <a:solidFill>
                  <a:schemeClr val="accent1">
                    <a:lumMod val="50000"/>
                  </a:schemeClr>
                </a:solidFill>
              </a:rPr>
              <a:t> EC</a:t>
            </a:r>
            <a:endParaRPr lang="nl-BE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 smtClean="0"/>
              <a:t>Activities</a:t>
            </a:r>
            <a:r>
              <a:rPr lang="nl-BE" dirty="0" smtClean="0"/>
              <a:t> </a:t>
            </a:r>
            <a:r>
              <a:rPr lang="nl-BE" dirty="0" err="1" smtClean="0"/>
              <a:t>not</a:t>
            </a:r>
            <a:r>
              <a:rPr lang="nl-BE" dirty="0" smtClean="0"/>
              <a:t> in </a:t>
            </a:r>
            <a:r>
              <a:rPr lang="nl-BE" dirty="0" err="1" smtClean="0"/>
              <a:t>accordance</a:t>
            </a:r>
            <a:r>
              <a:rPr lang="nl-BE" dirty="0" smtClean="0"/>
              <a:t> </a:t>
            </a:r>
            <a:r>
              <a:rPr lang="nl-BE" dirty="0" err="1" smtClean="0"/>
              <a:t>with</a:t>
            </a:r>
            <a:r>
              <a:rPr lang="nl-BE" dirty="0" smtClean="0"/>
              <a:t> </a:t>
            </a:r>
            <a:r>
              <a:rPr lang="nl-BE" dirty="0" err="1" smtClean="0"/>
              <a:t>positive</a:t>
            </a:r>
            <a:r>
              <a:rPr lang="nl-BE" dirty="0" smtClean="0"/>
              <a:t> opinion EC</a:t>
            </a:r>
          </a:p>
          <a:p>
            <a:pPr lvl="1"/>
            <a:r>
              <a:rPr lang="nl-BE" dirty="0" smtClean="0"/>
              <a:t>EC: </a:t>
            </a:r>
            <a:r>
              <a:rPr lang="nl-BE" dirty="0" err="1" smtClean="0"/>
              <a:t>provides</a:t>
            </a:r>
            <a:r>
              <a:rPr lang="nl-BE" dirty="0" smtClean="0"/>
              <a:t> draft </a:t>
            </a:r>
            <a:r>
              <a:rPr lang="nl-BE" dirty="0" err="1" smtClean="0"/>
              <a:t>decision</a:t>
            </a:r>
            <a:r>
              <a:rPr lang="nl-BE" dirty="0" smtClean="0"/>
              <a:t> </a:t>
            </a:r>
            <a:r>
              <a:rPr lang="nl-BE" dirty="0" err="1" smtClean="0"/>
              <a:t>alteration</a:t>
            </a:r>
            <a:r>
              <a:rPr lang="nl-BE" dirty="0" smtClean="0"/>
              <a:t> or withdrawal opinion</a:t>
            </a:r>
          </a:p>
          <a:p>
            <a:pPr lvl="1"/>
            <a:r>
              <a:rPr lang="nl-BE" dirty="0" err="1" smtClean="0"/>
              <a:t>Biobank</a:t>
            </a:r>
            <a:r>
              <a:rPr lang="nl-BE" dirty="0" smtClean="0"/>
              <a:t>: </a:t>
            </a:r>
            <a:r>
              <a:rPr lang="nl-BE" dirty="0" err="1" smtClean="0"/>
              <a:t>propose</a:t>
            </a:r>
            <a:r>
              <a:rPr lang="nl-BE" dirty="0" smtClean="0"/>
              <a:t> </a:t>
            </a:r>
            <a:r>
              <a:rPr lang="nl-BE" dirty="0" err="1" smtClean="0"/>
              <a:t>arguments</a:t>
            </a:r>
            <a:r>
              <a:rPr lang="nl-BE" dirty="0" smtClean="0"/>
              <a:t> + </a:t>
            </a:r>
            <a:r>
              <a:rPr lang="nl-BE" dirty="0" err="1" smtClean="0"/>
              <a:t>corrective</a:t>
            </a:r>
            <a:r>
              <a:rPr lang="nl-BE" dirty="0" smtClean="0"/>
              <a:t> </a:t>
            </a:r>
            <a:r>
              <a:rPr lang="nl-BE" dirty="0" err="1" smtClean="0"/>
              <a:t>measures</a:t>
            </a:r>
            <a:r>
              <a:rPr lang="nl-BE" dirty="0" smtClean="0"/>
              <a:t> (</a:t>
            </a:r>
            <a:r>
              <a:rPr lang="nl-BE" dirty="0" err="1" smtClean="0"/>
              <a:t>within</a:t>
            </a:r>
            <a:r>
              <a:rPr lang="nl-BE" dirty="0" smtClean="0"/>
              <a:t> 1 </a:t>
            </a:r>
            <a:r>
              <a:rPr lang="nl-BE" dirty="0" err="1" smtClean="0"/>
              <a:t>month</a:t>
            </a:r>
            <a:r>
              <a:rPr lang="nl-BE" dirty="0" smtClean="0"/>
              <a:t>)</a:t>
            </a:r>
          </a:p>
          <a:p>
            <a:pPr lvl="1"/>
            <a:r>
              <a:rPr lang="nl-BE" dirty="0" smtClean="0"/>
              <a:t>EC: </a:t>
            </a:r>
            <a:r>
              <a:rPr lang="nl-BE" dirty="0" err="1" smtClean="0"/>
              <a:t>motivated</a:t>
            </a:r>
            <a:r>
              <a:rPr lang="nl-BE" dirty="0" smtClean="0"/>
              <a:t> </a:t>
            </a:r>
            <a:r>
              <a:rPr lang="nl-BE" dirty="0" err="1" smtClean="0"/>
              <a:t>final</a:t>
            </a:r>
            <a:r>
              <a:rPr lang="nl-BE" dirty="0" smtClean="0"/>
              <a:t> </a:t>
            </a:r>
            <a:r>
              <a:rPr lang="nl-BE" dirty="0" err="1" smtClean="0"/>
              <a:t>decision</a:t>
            </a:r>
            <a:r>
              <a:rPr lang="nl-BE" dirty="0" smtClean="0"/>
              <a:t> (</a:t>
            </a:r>
            <a:r>
              <a:rPr lang="nl-BE" dirty="0" err="1" smtClean="0"/>
              <a:t>within</a:t>
            </a:r>
            <a:r>
              <a:rPr lang="nl-BE" dirty="0" smtClean="0"/>
              <a:t> 1 </a:t>
            </a:r>
            <a:r>
              <a:rPr lang="nl-BE" dirty="0" err="1" smtClean="0"/>
              <a:t>month</a:t>
            </a:r>
            <a:r>
              <a:rPr lang="nl-BE" dirty="0" smtClean="0"/>
              <a:t> or </a:t>
            </a:r>
            <a:r>
              <a:rPr lang="nl-BE" dirty="0" err="1" smtClean="0"/>
              <a:t>reinitiate</a:t>
            </a:r>
            <a:r>
              <a:rPr lang="nl-BE" dirty="0" smtClean="0"/>
              <a:t> procedure)</a:t>
            </a:r>
          </a:p>
          <a:p>
            <a:pPr lvl="1"/>
            <a:r>
              <a:rPr lang="nl-BE" dirty="0" err="1" smtClean="0"/>
              <a:t>Biobank</a:t>
            </a:r>
            <a:r>
              <a:rPr lang="nl-BE" dirty="0" smtClean="0"/>
              <a:t>: conform </a:t>
            </a:r>
            <a:r>
              <a:rPr lang="nl-BE" dirty="0" err="1" smtClean="0"/>
              <a:t>within</a:t>
            </a:r>
            <a:r>
              <a:rPr lang="nl-BE" dirty="0" smtClean="0"/>
              <a:t> </a:t>
            </a:r>
            <a:r>
              <a:rPr lang="nl-BE" dirty="0" err="1" smtClean="0"/>
              <a:t>reasonable</a:t>
            </a:r>
            <a:r>
              <a:rPr lang="nl-BE" dirty="0" smtClean="0"/>
              <a:t> term</a:t>
            </a:r>
          </a:p>
          <a:p>
            <a:pPr lvl="1"/>
            <a:r>
              <a:rPr lang="nl-BE" dirty="0" smtClean="0"/>
              <a:t>EC: report </a:t>
            </a:r>
            <a:r>
              <a:rPr lang="nl-BE" dirty="0" err="1" smtClean="0"/>
              <a:t>alteration</a:t>
            </a:r>
            <a:r>
              <a:rPr lang="nl-BE" dirty="0" smtClean="0"/>
              <a:t> or withdrawal </a:t>
            </a:r>
            <a:r>
              <a:rPr lang="nl-BE" dirty="0" err="1" smtClean="0"/>
              <a:t>to</a:t>
            </a:r>
            <a:r>
              <a:rPr lang="nl-BE" dirty="0" smtClean="0"/>
              <a:t> FAMHP</a:t>
            </a:r>
          </a:p>
          <a:p>
            <a:endParaRPr lang="nl-BE" dirty="0" smtClean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651328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4000" dirty="0" err="1" smtClean="0">
                <a:solidFill>
                  <a:schemeClr val="accent1">
                    <a:lumMod val="50000"/>
                  </a:schemeClr>
                </a:solidFill>
              </a:rPr>
              <a:t>Overview</a:t>
            </a:r>
            <a:endParaRPr lang="nl-BE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 smtClean="0"/>
              <a:t>Legislation</a:t>
            </a:r>
            <a:r>
              <a:rPr lang="nl-BE" dirty="0" smtClean="0"/>
              <a:t> HBM </a:t>
            </a:r>
            <a:r>
              <a:rPr lang="nl-BE" dirty="0" err="1" smtClean="0"/>
              <a:t>for</a:t>
            </a:r>
            <a:r>
              <a:rPr lang="nl-BE" dirty="0" smtClean="0"/>
              <a:t> research</a:t>
            </a:r>
          </a:p>
          <a:p>
            <a:r>
              <a:rPr lang="nl-BE" dirty="0" smtClean="0"/>
              <a:t>Notification FAMHP </a:t>
            </a:r>
            <a:r>
              <a:rPr lang="nl-BE" dirty="0" err="1" smtClean="0"/>
              <a:t>and</a:t>
            </a:r>
            <a:r>
              <a:rPr lang="nl-BE" dirty="0" smtClean="0"/>
              <a:t> </a:t>
            </a:r>
            <a:r>
              <a:rPr lang="nl-BE" dirty="0" err="1" smtClean="0"/>
              <a:t>Positive</a:t>
            </a:r>
            <a:r>
              <a:rPr lang="nl-BE" dirty="0" smtClean="0"/>
              <a:t> Opinion EC</a:t>
            </a:r>
          </a:p>
          <a:p>
            <a:r>
              <a:rPr lang="nl-BE" dirty="0" err="1" smtClean="0"/>
              <a:t>Initial</a:t>
            </a:r>
            <a:r>
              <a:rPr lang="nl-BE" dirty="0" smtClean="0"/>
              <a:t> Evaluation</a:t>
            </a:r>
          </a:p>
          <a:p>
            <a:r>
              <a:rPr lang="nl-BE" dirty="0" err="1" smtClean="0"/>
              <a:t>Biennial</a:t>
            </a:r>
            <a:r>
              <a:rPr lang="nl-BE" dirty="0" smtClean="0"/>
              <a:t> Evaluation</a:t>
            </a:r>
          </a:p>
          <a:p>
            <a:endParaRPr lang="nl-BE" dirty="0" smtClean="0"/>
          </a:p>
          <a:p>
            <a:endParaRPr lang="nl-BE" dirty="0" smtClean="0"/>
          </a:p>
          <a:p>
            <a:endParaRPr lang="nl-BE" dirty="0" smtClean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200200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4000" dirty="0" err="1" smtClean="0">
                <a:solidFill>
                  <a:schemeClr val="accent1">
                    <a:lumMod val="50000"/>
                  </a:schemeClr>
                </a:solidFill>
              </a:rPr>
              <a:t>Legislation</a:t>
            </a:r>
            <a:r>
              <a:rPr lang="nl-BE" sz="4000" dirty="0" smtClean="0">
                <a:solidFill>
                  <a:schemeClr val="accent1">
                    <a:lumMod val="50000"/>
                  </a:schemeClr>
                </a:solidFill>
              </a:rPr>
              <a:t> HBM </a:t>
            </a:r>
            <a:r>
              <a:rPr lang="nl-BE" sz="4000" dirty="0" err="1" smtClean="0">
                <a:solidFill>
                  <a:schemeClr val="accent1">
                    <a:lumMod val="50000"/>
                  </a:schemeClr>
                </a:solidFill>
              </a:rPr>
              <a:t>for</a:t>
            </a:r>
            <a:r>
              <a:rPr lang="nl-BE" sz="4000" dirty="0" smtClean="0">
                <a:solidFill>
                  <a:schemeClr val="accent1">
                    <a:lumMod val="50000"/>
                  </a:schemeClr>
                </a:solidFill>
              </a:rPr>
              <a:t> research</a:t>
            </a:r>
            <a:endParaRPr lang="nl-BE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sz="2177" dirty="0"/>
              <a:t>19 </a:t>
            </a:r>
            <a:r>
              <a:rPr lang="nl-BE" sz="2177" dirty="0" smtClean="0"/>
              <a:t>December </a:t>
            </a:r>
            <a:r>
              <a:rPr lang="nl-BE" sz="2177" dirty="0"/>
              <a:t>2008 – </a:t>
            </a:r>
            <a:r>
              <a:rPr lang="nl-BE" sz="2177" dirty="0" err="1" smtClean="0"/>
              <a:t>Law</a:t>
            </a:r>
            <a:r>
              <a:rPr lang="nl-BE" sz="2177" dirty="0" smtClean="0"/>
              <a:t> </a:t>
            </a:r>
            <a:r>
              <a:rPr lang="nl-BE" sz="2177" dirty="0" err="1" smtClean="0"/>
              <a:t>concerning</a:t>
            </a:r>
            <a:r>
              <a:rPr lang="nl-BE" sz="2177" dirty="0" smtClean="0"/>
              <a:t> </a:t>
            </a:r>
            <a:r>
              <a:rPr lang="nl-BE" sz="2177" dirty="0" err="1" smtClean="0"/>
              <a:t>the</a:t>
            </a:r>
            <a:r>
              <a:rPr lang="nl-BE" sz="2177" dirty="0" smtClean="0"/>
              <a:t> </a:t>
            </a:r>
            <a:r>
              <a:rPr lang="nl-BE" sz="2177" dirty="0" err="1" smtClean="0"/>
              <a:t>obtaining</a:t>
            </a:r>
            <a:r>
              <a:rPr lang="nl-BE" sz="2177" dirty="0" smtClean="0"/>
              <a:t> </a:t>
            </a:r>
            <a:r>
              <a:rPr lang="nl-BE" sz="2177" dirty="0" err="1" smtClean="0"/>
              <a:t>and</a:t>
            </a:r>
            <a:r>
              <a:rPr lang="nl-BE" sz="2177" dirty="0" smtClean="0"/>
              <a:t> </a:t>
            </a:r>
            <a:r>
              <a:rPr lang="nl-BE" sz="2177" dirty="0" err="1" smtClean="0"/>
              <a:t>use</a:t>
            </a:r>
            <a:r>
              <a:rPr lang="nl-BE" sz="2177" dirty="0" smtClean="0"/>
              <a:t> of human body </a:t>
            </a:r>
            <a:r>
              <a:rPr lang="nl-BE" sz="2177" dirty="0" err="1" smtClean="0"/>
              <a:t>material</a:t>
            </a:r>
            <a:r>
              <a:rPr lang="nl-BE" sz="2177" dirty="0" smtClean="0"/>
              <a:t> (HBM) </a:t>
            </a:r>
            <a:r>
              <a:rPr lang="nl-BE" sz="2177" dirty="0" err="1" smtClean="0"/>
              <a:t>for</a:t>
            </a:r>
            <a:r>
              <a:rPr lang="nl-BE" sz="2177" dirty="0" smtClean="0"/>
              <a:t> </a:t>
            </a:r>
            <a:r>
              <a:rPr lang="nl-BE" sz="2177" dirty="0" err="1" smtClean="0"/>
              <a:t>medical</a:t>
            </a:r>
            <a:r>
              <a:rPr lang="nl-BE" sz="2177" dirty="0" smtClean="0"/>
              <a:t> </a:t>
            </a:r>
            <a:r>
              <a:rPr lang="nl-BE" sz="2177" dirty="0" err="1" smtClean="0"/>
              <a:t>application</a:t>
            </a:r>
            <a:r>
              <a:rPr lang="nl-BE" sz="2177" dirty="0" smtClean="0"/>
              <a:t> on </a:t>
            </a:r>
            <a:r>
              <a:rPr lang="nl-BE" sz="2177" dirty="0" err="1" smtClean="0"/>
              <a:t>humans</a:t>
            </a:r>
            <a:r>
              <a:rPr lang="nl-BE" sz="2177" dirty="0" smtClean="0"/>
              <a:t> or </a:t>
            </a:r>
            <a:r>
              <a:rPr lang="nl-BE" sz="2177" dirty="0" err="1" smtClean="0"/>
              <a:t>scientific</a:t>
            </a:r>
            <a:r>
              <a:rPr lang="nl-BE" sz="2177" dirty="0" smtClean="0"/>
              <a:t> research (“</a:t>
            </a:r>
            <a:r>
              <a:rPr lang="nl-BE" sz="2177" b="1" dirty="0" smtClean="0"/>
              <a:t>HBM </a:t>
            </a:r>
            <a:r>
              <a:rPr lang="nl-BE" sz="2177" b="1" dirty="0" err="1" smtClean="0"/>
              <a:t>Law</a:t>
            </a:r>
            <a:r>
              <a:rPr lang="nl-BE" sz="2177" dirty="0" smtClean="0"/>
              <a:t>”) </a:t>
            </a:r>
          </a:p>
          <a:p>
            <a:r>
              <a:rPr lang="nl-BE" sz="2177" dirty="0" smtClean="0"/>
              <a:t>Royal </a:t>
            </a:r>
            <a:r>
              <a:rPr lang="nl-BE" sz="2177" dirty="0" err="1" smtClean="0"/>
              <a:t>Decree</a:t>
            </a:r>
            <a:r>
              <a:rPr lang="nl-BE" sz="2177" dirty="0" smtClean="0"/>
              <a:t> of </a:t>
            </a:r>
            <a:r>
              <a:rPr lang="nl-BE" sz="2177" dirty="0"/>
              <a:t>9 </a:t>
            </a:r>
            <a:r>
              <a:rPr lang="nl-BE" sz="2177" dirty="0" err="1" smtClean="0"/>
              <a:t>January</a:t>
            </a:r>
            <a:r>
              <a:rPr lang="nl-BE" sz="2177" dirty="0" smtClean="0"/>
              <a:t> </a:t>
            </a:r>
            <a:r>
              <a:rPr lang="nl-BE" sz="2177" dirty="0"/>
              <a:t>2018 </a:t>
            </a:r>
            <a:r>
              <a:rPr lang="nl-BE" sz="2177" dirty="0" err="1" smtClean="0"/>
              <a:t>concerning</a:t>
            </a:r>
            <a:r>
              <a:rPr lang="nl-BE" sz="2177" dirty="0" smtClean="0"/>
              <a:t> </a:t>
            </a:r>
            <a:r>
              <a:rPr lang="nl-BE" sz="2177" dirty="0" err="1" smtClean="0"/>
              <a:t>the</a:t>
            </a:r>
            <a:r>
              <a:rPr lang="nl-BE" sz="2177" dirty="0" smtClean="0"/>
              <a:t> </a:t>
            </a:r>
            <a:r>
              <a:rPr lang="nl-BE" sz="2177" dirty="0" err="1" smtClean="0"/>
              <a:t>biobanks</a:t>
            </a:r>
            <a:r>
              <a:rPr lang="nl-BE" sz="2177" dirty="0" smtClean="0"/>
              <a:t> (“</a:t>
            </a:r>
            <a:r>
              <a:rPr lang="nl-BE" sz="2177" b="1" dirty="0" smtClean="0"/>
              <a:t>RDBB”</a:t>
            </a:r>
            <a:r>
              <a:rPr lang="nl-BE" sz="2177" dirty="0" smtClean="0"/>
              <a:t>)</a:t>
            </a:r>
            <a:endParaRPr lang="nl-BE" sz="2177" dirty="0"/>
          </a:p>
          <a:p>
            <a:endParaRPr lang="nl-BE" sz="2177" dirty="0"/>
          </a:p>
        </p:txBody>
      </p:sp>
    </p:spTree>
    <p:extLst>
      <p:ext uri="{BB962C8B-B14F-4D97-AF65-F5344CB8AC3E}">
        <p14:creationId xmlns:p14="http://schemas.microsoft.com/office/powerpoint/2010/main" val="2625340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4000" dirty="0" smtClean="0">
                <a:solidFill>
                  <a:schemeClr val="accent1">
                    <a:lumMod val="50000"/>
                  </a:schemeClr>
                </a:solidFill>
              </a:rPr>
              <a:t>Notification </a:t>
            </a:r>
            <a:r>
              <a:rPr lang="nl-BE" sz="4000" dirty="0" err="1" smtClean="0">
                <a:solidFill>
                  <a:schemeClr val="accent1">
                    <a:lumMod val="50000"/>
                  </a:schemeClr>
                </a:solidFill>
              </a:rPr>
              <a:t>biobank</a:t>
            </a:r>
            <a:r>
              <a:rPr lang="nl-BE" sz="4000" dirty="0" smtClean="0">
                <a:solidFill>
                  <a:schemeClr val="accent1">
                    <a:lumMod val="50000"/>
                  </a:schemeClr>
                </a:solidFill>
              </a:rPr>
              <a:t> (FAMHP) – art. 3 RDBB</a:t>
            </a:r>
            <a:endParaRPr lang="nl-BE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51531"/>
            <a:ext cx="8152424" cy="4050295"/>
          </a:xfrm>
        </p:spPr>
        <p:txBody>
          <a:bodyPr>
            <a:normAutofit/>
          </a:bodyPr>
          <a:lstStyle/>
          <a:p>
            <a:r>
              <a:rPr lang="nl-BE" sz="2177" dirty="0" smtClean="0"/>
              <a:t>Response FAMHP </a:t>
            </a:r>
            <a:r>
              <a:rPr lang="nl-BE" sz="2177" dirty="0" err="1" smtClean="0"/>
              <a:t>within</a:t>
            </a:r>
            <a:r>
              <a:rPr lang="nl-BE" sz="2177" dirty="0" smtClean="0"/>
              <a:t> 15 </a:t>
            </a:r>
            <a:r>
              <a:rPr lang="nl-BE" sz="2177" dirty="0" err="1" smtClean="0"/>
              <a:t>days</a:t>
            </a:r>
            <a:endParaRPr lang="nl-BE" sz="2177" dirty="0"/>
          </a:p>
          <a:p>
            <a:pPr lvl="1"/>
            <a:r>
              <a:rPr lang="nl-BE" sz="2177" dirty="0" smtClean="0"/>
              <a:t>Incomplete: 15 </a:t>
            </a:r>
            <a:r>
              <a:rPr lang="nl-BE" sz="2177" dirty="0" err="1" smtClean="0"/>
              <a:t>days</a:t>
            </a:r>
            <a:r>
              <a:rPr lang="nl-BE" sz="2177" dirty="0" smtClean="0"/>
              <a:t> </a:t>
            </a:r>
            <a:r>
              <a:rPr lang="nl-BE" sz="2177" dirty="0" err="1" smtClean="0"/>
              <a:t>to</a:t>
            </a:r>
            <a:r>
              <a:rPr lang="nl-BE" sz="2177" dirty="0" smtClean="0"/>
              <a:t> complete</a:t>
            </a:r>
            <a:endParaRPr lang="nl-BE" sz="2177" dirty="0"/>
          </a:p>
          <a:p>
            <a:pPr lvl="1"/>
            <a:r>
              <a:rPr lang="nl-BE" sz="2177" dirty="0" smtClean="0"/>
              <a:t>Complete: </a:t>
            </a:r>
            <a:r>
              <a:rPr lang="nl-BE" sz="2177" dirty="0" err="1"/>
              <a:t>b</a:t>
            </a:r>
            <a:r>
              <a:rPr lang="nl-BE" sz="2177" dirty="0" err="1" smtClean="0"/>
              <a:t>iobank</a:t>
            </a:r>
            <a:r>
              <a:rPr lang="nl-BE" sz="2177" dirty="0" smtClean="0"/>
              <a:t> </a:t>
            </a:r>
            <a:r>
              <a:rPr lang="nl-BE" sz="2177" dirty="0" err="1" smtClean="0"/>
              <a:t>receives</a:t>
            </a:r>
            <a:r>
              <a:rPr lang="nl-BE" sz="2177" dirty="0" smtClean="0"/>
              <a:t> </a:t>
            </a:r>
            <a:r>
              <a:rPr lang="nl-BE" sz="2177" dirty="0" err="1" smtClean="0"/>
              <a:t>notification</a:t>
            </a:r>
            <a:r>
              <a:rPr lang="nl-BE" sz="2177" dirty="0" smtClean="0"/>
              <a:t> </a:t>
            </a:r>
            <a:r>
              <a:rPr lang="nl-BE" sz="2177" dirty="0" err="1" smtClean="0"/>
              <a:t>number</a:t>
            </a:r>
            <a:endParaRPr lang="nl-BE" sz="2177" dirty="0"/>
          </a:p>
          <a:p>
            <a:pPr marL="414680" lvl="1" indent="0">
              <a:buNone/>
            </a:pPr>
            <a:endParaRPr lang="nl-BE" sz="2177" dirty="0"/>
          </a:p>
          <a:p>
            <a:r>
              <a:rPr lang="nl-BE" sz="2177" dirty="0" smtClean="0"/>
              <a:t>No response FAMHP </a:t>
            </a:r>
            <a:r>
              <a:rPr lang="nl-BE" sz="2177" dirty="0" err="1" smtClean="0"/>
              <a:t>within</a:t>
            </a:r>
            <a:r>
              <a:rPr lang="nl-BE" sz="2177" dirty="0" smtClean="0"/>
              <a:t> 15 </a:t>
            </a:r>
            <a:r>
              <a:rPr lang="nl-BE" sz="2177" dirty="0" err="1" smtClean="0"/>
              <a:t>days</a:t>
            </a:r>
            <a:r>
              <a:rPr lang="nl-BE" sz="2177" dirty="0"/>
              <a:t> </a:t>
            </a:r>
            <a:r>
              <a:rPr lang="nl-BE" sz="2177" dirty="0" smtClean="0"/>
              <a:t>= </a:t>
            </a:r>
            <a:r>
              <a:rPr lang="nl-BE" sz="2177" dirty="0" err="1" smtClean="0"/>
              <a:t>notified</a:t>
            </a:r>
            <a:endParaRPr lang="nl-BE" sz="1723" dirty="0">
              <a:solidFill>
                <a:srgbClr val="FF0000"/>
              </a:solidFill>
            </a:endParaRP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72749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07984" y="555332"/>
            <a:ext cx="8152424" cy="718484"/>
          </a:xfrm>
        </p:spPr>
        <p:txBody>
          <a:bodyPr>
            <a:normAutofit/>
          </a:bodyPr>
          <a:lstStyle/>
          <a:p>
            <a:r>
              <a:rPr lang="nl-BE" sz="4000" dirty="0" smtClean="0">
                <a:solidFill>
                  <a:schemeClr val="accent1">
                    <a:lumMod val="50000"/>
                  </a:schemeClr>
                </a:solidFill>
              </a:rPr>
              <a:t>Notification </a:t>
            </a:r>
            <a:r>
              <a:rPr lang="nl-BE" sz="4000" dirty="0" err="1" smtClean="0">
                <a:solidFill>
                  <a:schemeClr val="accent1">
                    <a:lumMod val="50000"/>
                  </a:schemeClr>
                </a:solidFill>
              </a:rPr>
              <a:t>Biobank</a:t>
            </a:r>
            <a:r>
              <a:rPr lang="nl-BE" sz="4000" dirty="0" smtClean="0">
                <a:solidFill>
                  <a:schemeClr val="accent1">
                    <a:lumMod val="50000"/>
                  </a:schemeClr>
                </a:solidFill>
              </a:rPr>
              <a:t> (FAMHP)</a:t>
            </a:r>
            <a:endParaRPr lang="nl-BE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89566" y="1273816"/>
            <a:ext cx="4873836" cy="5314686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0068" y="1478596"/>
            <a:ext cx="4963097" cy="2483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93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4000" dirty="0" err="1" smtClean="0">
                <a:solidFill>
                  <a:schemeClr val="accent1">
                    <a:lumMod val="50000"/>
                  </a:schemeClr>
                </a:solidFill>
              </a:rPr>
              <a:t>Positive</a:t>
            </a:r>
            <a:r>
              <a:rPr lang="nl-BE" sz="4000" dirty="0" smtClean="0">
                <a:solidFill>
                  <a:schemeClr val="accent1">
                    <a:lumMod val="50000"/>
                  </a:schemeClr>
                </a:solidFill>
              </a:rPr>
              <a:t> Opinion EC</a:t>
            </a:r>
            <a:endParaRPr lang="nl-BE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Prior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notification</a:t>
            </a:r>
            <a:r>
              <a:rPr lang="nl-BE" dirty="0" smtClean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FAMHP (</a:t>
            </a:r>
            <a:r>
              <a:rPr lang="nl-BE" dirty="0" err="1" smtClean="0"/>
              <a:t>admissibility</a:t>
            </a:r>
            <a:r>
              <a:rPr lang="nl-BE" dirty="0" smtClean="0"/>
              <a:t> </a:t>
            </a:r>
            <a:r>
              <a:rPr lang="nl-BE" dirty="0" err="1" smtClean="0"/>
              <a:t>condition</a:t>
            </a:r>
            <a:r>
              <a:rPr lang="nl-BE" dirty="0" smtClean="0"/>
              <a:t> </a:t>
            </a:r>
            <a:r>
              <a:rPr lang="nl-BE" dirty="0" err="1" smtClean="0"/>
              <a:t>for</a:t>
            </a:r>
            <a:r>
              <a:rPr lang="nl-BE" dirty="0" smtClean="0"/>
              <a:t> </a:t>
            </a:r>
            <a:r>
              <a:rPr lang="nl-BE" dirty="0" err="1" smtClean="0"/>
              <a:t>notification</a:t>
            </a:r>
            <a:r>
              <a:rPr lang="nl-BE" dirty="0" smtClean="0"/>
              <a:t>)</a:t>
            </a:r>
          </a:p>
          <a:p>
            <a:pPr marL="0" indent="0">
              <a:buNone/>
            </a:pPr>
            <a:endParaRPr lang="nl-BE" dirty="0" smtClean="0"/>
          </a:p>
          <a:p>
            <a:r>
              <a:rPr lang="nl-BE" dirty="0" err="1" smtClean="0"/>
              <a:t>Article</a:t>
            </a:r>
            <a:r>
              <a:rPr lang="nl-BE" dirty="0" smtClean="0"/>
              <a:t> 22 §1 HBM </a:t>
            </a:r>
            <a:r>
              <a:rPr lang="nl-BE" dirty="0" err="1" smtClean="0"/>
              <a:t>Law</a:t>
            </a:r>
            <a:endParaRPr lang="nl-BE" dirty="0"/>
          </a:p>
          <a:p>
            <a:pPr lvl="1"/>
            <a:r>
              <a:rPr lang="nl-BE" dirty="0" smtClean="0"/>
              <a:t>Competent EC?</a:t>
            </a:r>
          </a:p>
          <a:p>
            <a:pPr lvl="2"/>
            <a:r>
              <a:rPr lang="nl-BE" i="1" u="sng" dirty="0" err="1" smtClean="0"/>
              <a:t>fully</a:t>
            </a:r>
            <a:r>
              <a:rPr lang="nl-BE" i="1" u="sng" dirty="0" smtClean="0"/>
              <a:t> </a:t>
            </a:r>
            <a:r>
              <a:rPr lang="nl-BE" i="1" u="sng" dirty="0" err="1" smtClean="0"/>
              <a:t>recognized</a:t>
            </a:r>
            <a:r>
              <a:rPr lang="nl-BE" i="1" u="sng" dirty="0" smtClean="0"/>
              <a:t> EC</a:t>
            </a:r>
            <a:r>
              <a:rPr lang="nl-BE" dirty="0" smtClean="0"/>
              <a:t> in </a:t>
            </a:r>
            <a:r>
              <a:rPr lang="nl-BE" dirty="0" err="1" smtClean="0"/>
              <a:t>accordance</a:t>
            </a:r>
            <a:r>
              <a:rPr lang="nl-BE" dirty="0" smtClean="0"/>
              <a:t> </a:t>
            </a:r>
            <a:r>
              <a:rPr lang="nl-BE" dirty="0" err="1" smtClean="0"/>
              <a:t>with</a:t>
            </a:r>
            <a:r>
              <a:rPr lang="nl-BE" dirty="0" smtClean="0"/>
              <a:t> </a:t>
            </a:r>
            <a:r>
              <a:rPr lang="nl-BE" dirty="0" err="1" smtClean="0"/>
              <a:t>Law</a:t>
            </a:r>
            <a:r>
              <a:rPr lang="nl-BE" dirty="0" smtClean="0"/>
              <a:t> 7 May 2004 </a:t>
            </a:r>
            <a:r>
              <a:rPr lang="nl-BE" dirty="0" err="1" smtClean="0"/>
              <a:t>concerning</a:t>
            </a:r>
            <a:r>
              <a:rPr lang="nl-BE" dirty="0" smtClean="0"/>
              <a:t> </a:t>
            </a:r>
            <a:r>
              <a:rPr lang="nl-BE" dirty="0" err="1" smtClean="0"/>
              <a:t>experiments</a:t>
            </a:r>
            <a:r>
              <a:rPr lang="nl-BE" dirty="0" smtClean="0"/>
              <a:t> on </a:t>
            </a:r>
            <a:r>
              <a:rPr lang="nl-BE" dirty="0" err="1" smtClean="0"/>
              <a:t>the</a:t>
            </a:r>
            <a:r>
              <a:rPr lang="nl-BE" dirty="0" smtClean="0"/>
              <a:t> human person</a:t>
            </a:r>
          </a:p>
          <a:p>
            <a:pPr lvl="1"/>
            <a:r>
              <a:rPr lang="nl-BE" dirty="0" err="1" smtClean="0"/>
              <a:t>What</a:t>
            </a:r>
            <a:r>
              <a:rPr lang="nl-BE" dirty="0" smtClean="0"/>
              <a:t>? </a:t>
            </a:r>
          </a:p>
          <a:p>
            <a:pPr lvl="2"/>
            <a:r>
              <a:rPr lang="nl-BE" dirty="0" err="1" smtClean="0"/>
              <a:t>Positive</a:t>
            </a:r>
            <a:r>
              <a:rPr lang="nl-BE" dirty="0" smtClean="0"/>
              <a:t> opinion on </a:t>
            </a:r>
            <a:r>
              <a:rPr lang="nl-BE" u="sng" dirty="0" err="1" smtClean="0"/>
              <a:t>aims</a:t>
            </a:r>
            <a:r>
              <a:rPr lang="nl-BE" u="sng" dirty="0" smtClean="0"/>
              <a:t>, </a:t>
            </a:r>
            <a:r>
              <a:rPr lang="nl-BE" i="1" u="sng" dirty="0" err="1" smtClean="0"/>
              <a:t>objectives</a:t>
            </a:r>
            <a:r>
              <a:rPr lang="nl-BE" i="1" u="sng" dirty="0" smtClean="0"/>
              <a:t> </a:t>
            </a:r>
            <a:r>
              <a:rPr lang="nl-BE" i="1" u="sng" dirty="0" err="1" smtClean="0"/>
              <a:t>and</a:t>
            </a:r>
            <a:r>
              <a:rPr lang="nl-BE" i="1" u="sng" dirty="0" smtClean="0"/>
              <a:t> </a:t>
            </a:r>
            <a:r>
              <a:rPr lang="nl-BE" i="1" u="sng" dirty="0" err="1" smtClean="0"/>
              <a:t>activities</a:t>
            </a:r>
            <a:endParaRPr lang="nl-BE" dirty="0"/>
          </a:p>
          <a:p>
            <a:endParaRPr lang="nl-BE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20794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4000" dirty="0" err="1" smtClean="0">
                <a:solidFill>
                  <a:schemeClr val="accent1">
                    <a:lumMod val="50000"/>
                  </a:schemeClr>
                </a:solidFill>
              </a:rPr>
              <a:t>Aims</a:t>
            </a:r>
            <a:r>
              <a:rPr lang="nl-BE" sz="4000" dirty="0" smtClean="0">
                <a:solidFill>
                  <a:schemeClr val="accent1">
                    <a:lumMod val="50000"/>
                  </a:schemeClr>
                </a:solidFill>
              </a:rPr>
              <a:t>/</a:t>
            </a:r>
            <a:r>
              <a:rPr lang="nl-BE" sz="4000" dirty="0" err="1">
                <a:solidFill>
                  <a:schemeClr val="accent1">
                    <a:lumMod val="50000"/>
                  </a:schemeClr>
                </a:solidFill>
              </a:rPr>
              <a:t>o</a:t>
            </a:r>
            <a:r>
              <a:rPr lang="nl-BE" sz="4000" dirty="0" err="1" smtClean="0">
                <a:solidFill>
                  <a:schemeClr val="accent1">
                    <a:lumMod val="50000"/>
                  </a:schemeClr>
                </a:solidFill>
              </a:rPr>
              <a:t>bjectives</a:t>
            </a:r>
            <a:r>
              <a:rPr lang="nl-BE" sz="4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nl-BE" sz="4000" dirty="0" err="1" smtClean="0">
                <a:solidFill>
                  <a:schemeClr val="accent1">
                    <a:lumMod val="50000"/>
                  </a:schemeClr>
                </a:solidFill>
              </a:rPr>
              <a:t>and</a:t>
            </a:r>
            <a:r>
              <a:rPr lang="nl-BE" sz="4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nl-BE" sz="4000" dirty="0" err="1" smtClean="0">
                <a:solidFill>
                  <a:schemeClr val="accent1">
                    <a:lumMod val="50000"/>
                  </a:schemeClr>
                </a:solidFill>
              </a:rPr>
              <a:t>activities</a:t>
            </a:r>
            <a:endParaRPr lang="nl-BE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 smtClean="0"/>
              <a:t>Aims</a:t>
            </a:r>
            <a:r>
              <a:rPr lang="nl-BE" dirty="0" smtClean="0"/>
              <a:t>/</a:t>
            </a:r>
            <a:r>
              <a:rPr lang="nl-BE" dirty="0" err="1"/>
              <a:t>o</a:t>
            </a:r>
            <a:r>
              <a:rPr lang="nl-BE" dirty="0" err="1" smtClean="0"/>
              <a:t>bjectives</a:t>
            </a:r>
            <a:endParaRPr lang="nl-BE" dirty="0" smtClean="0"/>
          </a:p>
          <a:p>
            <a:pPr lvl="1"/>
            <a:r>
              <a:rPr lang="nl-BE" dirty="0" smtClean="0"/>
              <a:t>Scope: research </a:t>
            </a:r>
            <a:r>
              <a:rPr lang="nl-BE" dirty="0" err="1" smtClean="0"/>
              <a:t>domains</a:t>
            </a:r>
            <a:r>
              <a:rPr lang="nl-BE" dirty="0" smtClean="0"/>
              <a:t>/types of research</a:t>
            </a:r>
          </a:p>
          <a:p>
            <a:pPr lvl="1"/>
            <a:endParaRPr lang="nl-BE" dirty="0"/>
          </a:p>
          <a:p>
            <a:r>
              <a:rPr lang="nl-BE" dirty="0" err="1" smtClean="0"/>
              <a:t>Activities</a:t>
            </a:r>
            <a:endParaRPr lang="nl-BE" dirty="0"/>
          </a:p>
          <a:p>
            <a:pPr lvl="1"/>
            <a:r>
              <a:rPr lang="nl-BE" dirty="0" smtClean="0"/>
              <a:t>Definition “</a:t>
            </a:r>
            <a:r>
              <a:rPr lang="nl-BE" dirty="0" err="1" smtClean="0"/>
              <a:t>biobank</a:t>
            </a:r>
            <a:r>
              <a:rPr lang="nl-BE" dirty="0" smtClean="0"/>
              <a:t>”: </a:t>
            </a:r>
            <a:r>
              <a:rPr lang="en-US" i="1" dirty="0" smtClean="0"/>
              <a:t>the structure which, for the purposes of scientific research, with the exception of research with human medical applications, </a:t>
            </a:r>
            <a:r>
              <a:rPr lang="en-US" i="1" u="sng" dirty="0" smtClean="0"/>
              <a:t>obtains, when appropriate treats, stores and makes available human body material</a:t>
            </a:r>
            <a:r>
              <a:rPr lang="en-US" i="1" dirty="0" smtClean="0"/>
              <a:t>, as well as, human body and donor data if the opportunity arises </a:t>
            </a:r>
            <a:r>
              <a:rPr lang="en-US" dirty="0" smtClean="0"/>
              <a:t>(Art. 2, 27° HBM Law)</a:t>
            </a:r>
          </a:p>
          <a:p>
            <a:pPr lvl="1"/>
            <a:r>
              <a:rPr lang="en-US" dirty="0" smtClean="0"/>
              <a:t>Biobank performs either one or more of these activities</a:t>
            </a:r>
            <a:endParaRPr lang="nl-BE" dirty="0" smtClean="0"/>
          </a:p>
        </p:txBody>
      </p:sp>
    </p:spTree>
    <p:extLst>
      <p:ext uri="{BB962C8B-B14F-4D97-AF65-F5344CB8AC3E}">
        <p14:creationId xmlns:p14="http://schemas.microsoft.com/office/powerpoint/2010/main" val="8188361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4000" dirty="0" err="1" smtClean="0">
                <a:solidFill>
                  <a:schemeClr val="accent1">
                    <a:lumMod val="50000"/>
                  </a:schemeClr>
                </a:solidFill>
              </a:rPr>
              <a:t>Initial</a:t>
            </a:r>
            <a:r>
              <a:rPr lang="nl-BE" sz="4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nl-BE" sz="4000" dirty="0" err="1" smtClean="0">
                <a:solidFill>
                  <a:schemeClr val="accent1">
                    <a:lumMod val="50000"/>
                  </a:schemeClr>
                </a:solidFill>
              </a:rPr>
              <a:t>evaluation</a:t>
            </a:r>
            <a:r>
              <a:rPr lang="nl-BE" sz="4000" dirty="0" smtClean="0">
                <a:solidFill>
                  <a:schemeClr val="accent1">
                    <a:lumMod val="50000"/>
                  </a:schemeClr>
                </a:solidFill>
              </a:rPr>
              <a:t> EC</a:t>
            </a:r>
            <a:endParaRPr lang="nl-BE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BE" dirty="0" smtClean="0"/>
              <a:t>Information/</a:t>
            </a:r>
            <a:r>
              <a:rPr lang="nl-BE" dirty="0" err="1" smtClean="0"/>
              <a:t>Documents</a:t>
            </a:r>
            <a:r>
              <a:rPr lang="nl-BE" dirty="0" smtClean="0"/>
              <a:t>/</a:t>
            </a:r>
            <a:r>
              <a:rPr lang="nl-BE" dirty="0" err="1" smtClean="0"/>
              <a:t>SOPs</a:t>
            </a:r>
            <a:r>
              <a:rPr lang="nl-BE" dirty="0" smtClean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safeguard</a:t>
            </a:r>
            <a:r>
              <a:rPr lang="nl-BE" dirty="0" smtClean="0"/>
              <a:t> </a:t>
            </a:r>
            <a:r>
              <a:rPr lang="nl-BE" dirty="0" err="1" smtClean="0"/>
              <a:t>operability</a:t>
            </a:r>
            <a:r>
              <a:rPr lang="nl-BE" dirty="0" smtClean="0"/>
              <a:t>/compliance </a:t>
            </a:r>
            <a:r>
              <a:rPr lang="nl-BE" dirty="0" err="1" smtClean="0"/>
              <a:t>with</a:t>
            </a:r>
            <a:r>
              <a:rPr lang="nl-BE" dirty="0" smtClean="0"/>
              <a:t> </a:t>
            </a:r>
            <a:r>
              <a:rPr lang="nl-BE" dirty="0" err="1" smtClean="0"/>
              <a:t>applicable</a:t>
            </a:r>
            <a:r>
              <a:rPr lang="nl-BE" dirty="0" smtClean="0"/>
              <a:t> </a:t>
            </a:r>
            <a:r>
              <a:rPr lang="nl-BE" dirty="0" err="1" smtClean="0"/>
              <a:t>law</a:t>
            </a:r>
            <a:r>
              <a:rPr lang="nl-BE" dirty="0" smtClean="0"/>
              <a:t>, e.g.:</a:t>
            </a:r>
          </a:p>
          <a:p>
            <a:pPr lvl="1"/>
            <a:r>
              <a:rPr lang="nl-BE" dirty="0" smtClean="0"/>
              <a:t>Collection HBM (art. 2 RDBB)</a:t>
            </a:r>
          </a:p>
          <a:p>
            <a:pPr lvl="1"/>
            <a:r>
              <a:rPr lang="nl-BE" dirty="0" err="1" smtClean="0"/>
              <a:t>Traceable</a:t>
            </a:r>
            <a:r>
              <a:rPr lang="nl-BE" dirty="0" smtClean="0"/>
              <a:t> HBM </a:t>
            </a:r>
          </a:p>
          <a:p>
            <a:pPr lvl="2"/>
            <a:r>
              <a:rPr lang="nl-BE" dirty="0" err="1" smtClean="0"/>
              <a:t>Biobank</a:t>
            </a:r>
            <a:r>
              <a:rPr lang="nl-BE" dirty="0" smtClean="0"/>
              <a:t> manager </a:t>
            </a:r>
            <a:r>
              <a:rPr lang="nl-BE" dirty="0" err="1" smtClean="0"/>
              <a:t>qualification</a:t>
            </a:r>
            <a:r>
              <a:rPr lang="nl-BE" dirty="0" smtClean="0"/>
              <a:t> (art. 22 §3 HBM </a:t>
            </a:r>
            <a:r>
              <a:rPr lang="nl-BE" dirty="0" err="1" smtClean="0"/>
              <a:t>Law</a:t>
            </a:r>
            <a:r>
              <a:rPr lang="nl-BE" dirty="0" smtClean="0"/>
              <a:t>)</a:t>
            </a:r>
            <a:endParaRPr lang="nl-BE" dirty="0"/>
          </a:p>
          <a:p>
            <a:pPr lvl="2"/>
            <a:r>
              <a:rPr lang="nl-BE" dirty="0"/>
              <a:t>D</a:t>
            </a:r>
            <a:r>
              <a:rPr lang="nl-BE" dirty="0" smtClean="0"/>
              <a:t>onor </a:t>
            </a:r>
            <a:r>
              <a:rPr lang="nl-BE" dirty="0" err="1" smtClean="0"/>
              <a:t>identification</a:t>
            </a:r>
            <a:r>
              <a:rPr lang="nl-BE" dirty="0" smtClean="0"/>
              <a:t> system (art. 8 RDBB)</a:t>
            </a:r>
          </a:p>
          <a:p>
            <a:pPr lvl="2"/>
            <a:r>
              <a:rPr lang="nl-BE" dirty="0" err="1" smtClean="0"/>
              <a:t>Coding</a:t>
            </a:r>
            <a:r>
              <a:rPr lang="nl-BE" dirty="0" smtClean="0"/>
              <a:t> HBM (art. 22 §5 HBM)</a:t>
            </a:r>
          </a:p>
          <a:p>
            <a:pPr lvl="2"/>
            <a:r>
              <a:rPr lang="nl-BE" dirty="0" err="1" smtClean="0"/>
              <a:t>Continuity</a:t>
            </a:r>
            <a:r>
              <a:rPr lang="nl-BE" dirty="0" smtClean="0"/>
              <a:t> </a:t>
            </a:r>
            <a:r>
              <a:rPr lang="nl-BE" dirty="0" err="1" smtClean="0"/>
              <a:t>traceability</a:t>
            </a:r>
            <a:r>
              <a:rPr lang="nl-BE" dirty="0" smtClean="0"/>
              <a:t> (art. 22 §5 HBM </a:t>
            </a:r>
            <a:r>
              <a:rPr lang="nl-BE" dirty="0" err="1" smtClean="0"/>
              <a:t>Law</a:t>
            </a:r>
            <a:r>
              <a:rPr lang="nl-BE" dirty="0" smtClean="0"/>
              <a:t>)</a:t>
            </a:r>
          </a:p>
          <a:p>
            <a:pPr lvl="2"/>
            <a:r>
              <a:rPr lang="nl-BE" dirty="0" err="1" smtClean="0"/>
              <a:t>Meaningul</a:t>
            </a:r>
            <a:r>
              <a:rPr lang="nl-BE" dirty="0" smtClean="0"/>
              <a:t> information health donor (art. 11 HBM </a:t>
            </a:r>
            <a:r>
              <a:rPr lang="nl-BE" dirty="0" err="1" smtClean="0"/>
              <a:t>Law</a:t>
            </a:r>
            <a:r>
              <a:rPr lang="nl-BE" dirty="0" smtClean="0"/>
              <a:t> </a:t>
            </a:r>
            <a:r>
              <a:rPr lang="nl-BE" dirty="0"/>
              <a:t>+ artikel 7, §§ 2, 3 </a:t>
            </a:r>
            <a:r>
              <a:rPr lang="nl-BE" dirty="0" err="1" smtClean="0"/>
              <a:t>and</a:t>
            </a:r>
            <a:r>
              <a:rPr lang="nl-BE" dirty="0" smtClean="0"/>
              <a:t> 4 </a:t>
            </a:r>
            <a:r>
              <a:rPr lang="nl-BE" dirty="0" err="1" smtClean="0"/>
              <a:t>Law</a:t>
            </a:r>
            <a:r>
              <a:rPr lang="nl-BE" dirty="0" smtClean="0"/>
              <a:t> 22 August 2002 </a:t>
            </a:r>
            <a:r>
              <a:rPr lang="nl-BE" dirty="0" err="1" smtClean="0"/>
              <a:t>concerning</a:t>
            </a:r>
            <a:r>
              <a:rPr lang="nl-BE" dirty="0" smtClean="0"/>
              <a:t> right of </a:t>
            </a:r>
            <a:r>
              <a:rPr lang="nl-BE" dirty="0" err="1" smtClean="0"/>
              <a:t>the</a:t>
            </a:r>
            <a:r>
              <a:rPr lang="nl-BE" dirty="0" smtClean="0"/>
              <a:t> </a:t>
            </a:r>
            <a:r>
              <a:rPr lang="nl-BE" dirty="0" err="1" smtClean="0"/>
              <a:t>patient</a:t>
            </a:r>
            <a:r>
              <a:rPr lang="nl-BE" dirty="0" smtClean="0"/>
              <a:t>)</a:t>
            </a:r>
          </a:p>
          <a:p>
            <a:pPr lvl="2"/>
            <a:r>
              <a:rPr lang="nl-BE" dirty="0" err="1" smtClean="0"/>
              <a:t>Lifting</a:t>
            </a:r>
            <a:r>
              <a:rPr lang="nl-BE" dirty="0" smtClean="0"/>
              <a:t> </a:t>
            </a:r>
            <a:r>
              <a:rPr lang="nl-BE" dirty="0" err="1" smtClean="0"/>
              <a:t>traceability</a:t>
            </a:r>
            <a:r>
              <a:rPr lang="nl-BE" dirty="0" smtClean="0"/>
              <a:t> (art. 22 §7 HBM </a:t>
            </a:r>
            <a:r>
              <a:rPr lang="nl-BE" dirty="0" err="1" smtClean="0"/>
              <a:t>Law</a:t>
            </a:r>
            <a:r>
              <a:rPr lang="nl-BE" dirty="0" smtClean="0"/>
              <a:t>)</a:t>
            </a:r>
          </a:p>
          <a:p>
            <a:pPr lvl="1"/>
            <a:r>
              <a:rPr lang="nl-BE" dirty="0" err="1" smtClean="0"/>
              <a:t>Registry</a:t>
            </a:r>
            <a:r>
              <a:rPr lang="nl-BE" dirty="0" smtClean="0"/>
              <a:t> (art. 9 RDBB + art. 22 §2 HBM </a:t>
            </a:r>
            <a:r>
              <a:rPr lang="nl-BE" dirty="0" err="1" smtClean="0"/>
              <a:t>Law</a:t>
            </a:r>
            <a:r>
              <a:rPr lang="nl-BE" dirty="0" smtClean="0"/>
              <a:t>)</a:t>
            </a:r>
          </a:p>
          <a:p>
            <a:pPr lvl="1"/>
            <a:r>
              <a:rPr lang="nl-BE" dirty="0" smtClean="0"/>
              <a:t>Template agreement/</a:t>
            </a:r>
            <a:r>
              <a:rPr lang="nl-BE" dirty="0" err="1" smtClean="0"/>
              <a:t>framework</a:t>
            </a:r>
            <a:r>
              <a:rPr lang="nl-BE" dirty="0" smtClean="0"/>
              <a:t> agreement (art. 10 RDBB + art. 22 §2 HBM </a:t>
            </a:r>
            <a:r>
              <a:rPr lang="nl-BE" dirty="0" err="1" smtClean="0"/>
              <a:t>Law</a:t>
            </a:r>
            <a:r>
              <a:rPr lang="nl-BE" dirty="0" smtClean="0"/>
              <a:t>)</a:t>
            </a:r>
          </a:p>
          <a:p>
            <a:pPr lvl="1"/>
            <a:r>
              <a:rPr lang="nl-BE" dirty="0" smtClean="0"/>
              <a:t>Evaluation procedure consent/</a:t>
            </a:r>
            <a:r>
              <a:rPr lang="nl-BE" dirty="0" err="1" smtClean="0"/>
              <a:t>opt</a:t>
            </a:r>
            <a:r>
              <a:rPr lang="nl-BE" dirty="0" smtClean="0"/>
              <a:t>-out (art. 11 RDBB)</a:t>
            </a:r>
          </a:p>
          <a:p>
            <a:pPr lvl="1"/>
            <a:r>
              <a:rPr lang="nl-BE" dirty="0" err="1" smtClean="0"/>
              <a:t>Preservation</a:t>
            </a:r>
            <a:r>
              <a:rPr lang="nl-BE" dirty="0" smtClean="0"/>
              <a:t> personal data (art. 22 §8 HBM </a:t>
            </a:r>
            <a:r>
              <a:rPr lang="nl-BE" dirty="0" err="1" smtClean="0"/>
              <a:t>Law</a:t>
            </a:r>
            <a:r>
              <a:rPr lang="nl-BE" dirty="0" smtClean="0"/>
              <a:t>)</a:t>
            </a:r>
          </a:p>
          <a:p>
            <a:pPr lvl="1"/>
            <a:r>
              <a:rPr lang="nl-BE" dirty="0" err="1" smtClean="0"/>
              <a:t>Termination</a:t>
            </a:r>
            <a:r>
              <a:rPr lang="nl-BE" dirty="0" smtClean="0"/>
              <a:t> </a:t>
            </a:r>
            <a:r>
              <a:rPr lang="nl-BE" dirty="0" err="1" smtClean="0"/>
              <a:t>activities</a:t>
            </a:r>
            <a:r>
              <a:rPr lang="nl-BE" dirty="0" smtClean="0"/>
              <a:t> </a:t>
            </a:r>
            <a:r>
              <a:rPr lang="nl-BE" dirty="0" err="1" smtClean="0"/>
              <a:t>biobank</a:t>
            </a:r>
            <a:r>
              <a:rPr lang="nl-BE" dirty="0" smtClean="0"/>
              <a:t> (art. 17 §§1/1, 2 </a:t>
            </a:r>
            <a:r>
              <a:rPr lang="nl-BE" dirty="0" err="1" smtClean="0"/>
              <a:t>and</a:t>
            </a:r>
            <a:r>
              <a:rPr lang="nl-BE" dirty="0" smtClean="0"/>
              <a:t> 3 HBM </a:t>
            </a:r>
            <a:r>
              <a:rPr lang="nl-BE" dirty="0" err="1" smtClean="0"/>
              <a:t>Law</a:t>
            </a:r>
            <a:r>
              <a:rPr lang="nl-BE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24988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4000" dirty="0" err="1" smtClean="0">
                <a:solidFill>
                  <a:schemeClr val="accent1">
                    <a:lumMod val="50000"/>
                  </a:schemeClr>
                </a:solidFill>
              </a:rPr>
              <a:t>Biennual</a:t>
            </a:r>
            <a:r>
              <a:rPr lang="nl-BE" sz="4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nl-BE" sz="4000" dirty="0" err="1" smtClean="0">
                <a:solidFill>
                  <a:schemeClr val="accent1">
                    <a:lumMod val="50000"/>
                  </a:schemeClr>
                </a:solidFill>
              </a:rPr>
              <a:t>evaluation</a:t>
            </a:r>
            <a:r>
              <a:rPr lang="nl-BE" sz="4000" dirty="0" smtClean="0">
                <a:solidFill>
                  <a:schemeClr val="accent1">
                    <a:lumMod val="50000"/>
                  </a:schemeClr>
                </a:solidFill>
              </a:rPr>
              <a:t> EC (art. 6-7 RDBB)</a:t>
            </a:r>
            <a:endParaRPr lang="nl-BE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 err="1" smtClean="0"/>
              <a:t>Once</a:t>
            </a:r>
            <a:r>
              <a:rPr lang="nl-BE" dirty="0" smtClean="0"/>
              <a:t> </a:t>
            </a:r>
            <a:r>
              <a:rPr lang="nl-BE" dirty="0" err="1" smtClean="0"/>
              <a:t>every</a:t>
            </a:r>
            <a:r>
              <a:rPr lang="nl-BE" dirty="0" smtClean="0"/>
              <a:t> </a:t>
            </a:r>
            <a:r>
              <a:rPr lang="nl-BE" dirty="0" err="1" smtClean="0"/>
              <a:t>two</a:t>
            </a:r>
            <a:r>
              <a:rPr lang="nl-BE" dirty="0" smtClean="0"/>
              <a:t> </a:t>
            </a:r>
            <a:r>
              <a:rPr lang="nl-BE" dirty="0" err="1" smtClean="0"/>
              <a:t>years</a:t>
            </a:r>
            <a:endParaRPr lang="nl-BE" dirty="0" smtClean="0"/>
          </a:p>
          <a:p>
            <a:pPr lvl="1"/>
            <a:r>
              <a:rPr lang="nl-BE" dirty="0" err="1" smtClean="0"/>
              <a:t>Activities</a:t>
            </a:r>
            <a:r>
              <a:rPr lang="nl-BE" dirty="0" smtClean="0"/>
              <a:t> </a:t>
            </a:r>
            <a:r>
              <a:rPr lang="nl-BE" dirty="0" err="1" smtClean="0"/>
              <a:t>and</a:t>
            </a:r>
            <a:r>
              <a:rPr lang="nl-BE" dirty="0" smtClean="0"/>
              <a:t> </a:t>
            </a:r>
            <a:r>
              <a:rPr lang="nl-BE" dirty="0" err="1" smtClean="0"/>
              <a:t>aims</a:t>
            </a:r>
            <a:r>
              <a:rPr lang="nl-BE" dirty="0" smtClean="0"/>
              <a:t>/</a:t>
            </a:r>
            <a:r>
              <a:rPr lang="nl-BE" dirty="0" err="1" smtClean="0"/>
              <a:t>objectives</a:t>
            </a:r>
            <a:r>
              <a:rPr lang="nl-BE" dirty="0" smtClean="0"/>
              <a:t> </a:t>
            </a:r>
            <a:r>
              <a:rPr lang="nl-BE" dirty="0" err="1" smtClean="0"/>
              <a:t>biobank</a:t>
            </a:r>
            <a:endParaRPr lang="nl-BE" dirty="0" smtClean="0"/>
          </a:p>
          <a:p>
            <a:pPr lvl="1"/>
            <a:r>
              <a:rPr lang="nl-BE" dirty="0" err="1" smtClean="0"/>
              <a:t>Overview</a:t>
            </a:r>
            <a:r>
              <a:rPr lang="nl-BE" dirty="0" smtClean="0"/>
              <a:t> HBM </a:t>
            </a:r>
            <a:r>
              <a:rPr lang="nl-BE" dirty="0" err="1" smtClean="0"/>
              <a:t>stored</a:t>
            </a:r>
            <a:r>
              <a:rPr lang="nl-BE" dirty="0" smtClean="0"/>
              <a:t> </a:t>
            </a:r>
            <a:r>
              <a:rPr lang="nl-BE" dirty="0" err="1" smtClean="0"/>
              <a:t>and</a:t>
            </a:r>
            <a:r>
              <a:rPr lang="nl-BE" dirty="0" smtClean="0"/>
              <a:t>/or made </a:t>
            </a:r>
            <a:r>
              <a:rPr lang="nl-BE" dirty="0" err="1" smtClean="0"/>
              <a:t>available</a:t>
            </a:r>
            <a:r>
              <a:rPr lang="nl-BE" dirty="0" smtClean="0"/>
              <a:t> + </a:t>
            </a:r>
            <a:r>
              <a:rPr lang="nl-BE" dirty="0" err="1" smtClean="0"/>
              <a:t>destination</a:t>
            </a:r>
            <a:r>
              <a:rPr lang="nl-BE" dirty="0" smtClean="0"/>
              <a:t> (</a:t>
            </a:r>
            <a:r>
              <a:rPr lang="nl-BE" dirty="0" err="1" smtClean="0"/>
              <a:t>registry</a:t>
            </a:r>
            <a:r>
              <a:rPr lang="nl-BE" dirty="0" smtClean="0"/>
              <a:t>)</a:t>
            </a:r>
          </a:p>
          <a:p>
            <a:pPr lvl="1"/>
            <a:r>
              <a:rPr lang="nl-BE" dirty="0" err="1" smtClean="0"/>
              <a:t>Modification</a:t>
            </a:r>
            <a:r>
              <a:rPr lang="nl-BE" dirty="0" smtClean="0"/>
              <a:t> </a:t>
            </a:r>
            <a:r>
              <a:rPr lang="nl-BE" dirty="0" err="1" smtClean="0"/>
              <a:t>aims</a:t>
            </a:r>
            <a:r>
              <a:rPr lang="nl-BE" dirty="0" smtClean="0"/>
              <a:t>, </a:t>
            </a:r>
            <a:r>
              <a:rPr lang="nl-BE" dirty="0" err="1" smtClean="0"/>
              <a:t>objectives</a:t>
            </a:r>
            <a:r>
              <a:rPr lang="nl-BE" dirty="0" smtClean="0"/>
              <a:t> </a:t>
            </a:r>
            <a:r>
              <a:rPr lang="nl-BE" dirty="0" err="1" smtClean="0"/>
              <a:t>and</a:t>
            </a:r>
            <a:r>
              <a:rPr lang="nl-BE" dirty="0" smtClean="0"/>
              <a:t> </a:t>
            </a:r>
            <a:r>
              <a:rPr lang="nl-BE" dirty="0" err="1" smtClean="0"/>
              <a:t>activities</a:t>
            </a:r>
            <a:r>
              <a:rPr lang="nl-BE" dirty="0" smtClean="0"/>
              <a:t> (art.4 RDBB) =&gt; </a:t>
            </a:r>
            <a:r>
              <a:rPr lang="nl-BE" dirty="0" err="1" smtClean="0"/>
              <a:t>implications</a:t>
            </a:r>
            <a:r>
              <a:rPr lang="nl-BE" dirty="0" smtClean="0"/>
              <a:t> </a:t>
            </a:r>
            <a:r>
              <a:rPr lang="nl-BE" dirty="0" err="1" smtClean="0"/>
              <a:t>for</a:t>
            </a:r>
            <a:r>
              <a:rPr lang="nl-BE" dirty="0" smtClean="0"/>
              <a:t> </a:t>
            </a:r>
            <a:r>
              <a:rPr lang="nl-BE" dirty="0" err="1" smtClean="0"/>
              <a:t>aims</a:t>
            </a:r>
            <a:r>
              <a:rPr lang="nl-BE" dirty="0" smtClean="0"/>
              <a:t>, </a:t>
            </a:r>
            <a:r>
              <a:rPr lang="nl-BE" dirty="0" err="1" smtClean="0"/>
              <a:t>objectives</a:t>
            </a:r>
            <a:r>
              <a:rPr lang="nl-BE" dirty="0" smtClean="0"/>
              <a:t> </a:t>
            </a:r>
            <a:r>
              <a:rPr lang="nl-BE" dirty="0" err="1" smtClean="0"/>
              <a:t>and</a:t>
            </a:r>
            <a:r>
              <a:rPr lang="nl-BE" dirty="0" smtClean="0"/>
              <a:t> </a:t>
            </a:r>
            <a:r>
              <a:rPr lang="nl-BE" dirty="0" err="1" smtClean="0"/>
              <a:t>activities</a:t>
            </a:r>
            <a:endParaRPr lang="nl-BE" dirty="0" smtClean="0"/>
          </a:p>
          <a:p>
            <a:pPr lvl="1"/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5118703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1212</TotalTime>
  <Words>528</Words>
  <Application>Microsoft Office PowerPoint</Application>
  <PresentationFormat>Breedbeeld</PresentationFormat>
  <Paragraphs>63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Tw Cen MT</vt:lpstr>
      <vt:lpstr>Tw Cen MT Condensed</vt:lpstr>
      <vt:lpstr>Wingdings 3</vt:lpstr>
      <vt:lpstr>Integraal</vt:lpstr>
      <vt:lpstr>PowerPoint-presentatie</vt:lpstr>
      <vt:lpstr>Overview</vt:lpstr>
      <vt:lpstr>Legislation HBM for research</vt:lpstr>
      <vt:lpstr>Notification biobank (FAMHP) – art. 3 RDBB</vt:lpstr>
      <vt:lpstr>Notification Biobank (FAMHP)</vt:lpstr>
      <vt:lpstr>Positive Opinion EC</vt:lpstr>
      <vt:lpstr>Aims/objectives and activities</vt:lpstr>
      <vt:lpstr>Initial evaluation EC</vt:lpstr>
      <vt:lpstr>Biennual evaluation EC (art. 6-7 RDBB)</vt:lpstr>
      <vt:lpstr>Biennual evaluation EC</vt:lpstr>
    </vt:vector>
  </TitlesOfParts>
  <Company>UZLeuven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Aernout De Raemaeker</dc:creator>
  <cp:lastModifiedBy>Aernout De Raemaeker</cp:lastModifiedBy>
  <cp:revision>36</cp:revision>
  <dcterms:created xsi:type="dcterms:W3CDTF">2020-10-26T12:51:47Z</dcterms:created>
  <dcterms:modified xsi:type="dcterms:W3CDTF">2020-10-30T13:22:16Z</dcterms:modified>
</cp:coreProperties>
</file>