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5" r:id="rId4"/>
    <p:sldId id="260" r:id="rId5"/>
    <p:sldId id="267" r:id="rId6"/>
    <p:sldId id="268" r:id="rId7"/>
    <p:sldId id="261" r:id="rId8"/>
    <p:sldId id="262" r:id="rId9"/>
    <p:sldId id="269" r:id="rId10"/>
    <p:sldId id="271" r:id="rId11"/>
    <p:sldId id="274" r:id="rId12"/>
    <p:sldId id="272" r:id="rId13"/>
    <p:sldId id="273" r:id="rId14"/>
    <p:sldId id="275" r:id="rId15"/>
    <p:sldId id="276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F96D1-7D11-44BE-98E0-DDAB369FC90D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2CF0-862F-4773-8FB5-51089E41B4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784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CB2-0E60-4DC9-BB67-8B43AFCB051B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4CCB-CC70-4D17-AEA5-17B3314CBF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244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CB2-0E60-4DC9-BB67-8B43AFCB051B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4CCB-CC70-4D17-AEA5-17B3314CBF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722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CB2-0E60-4DC9-BB67-8B43AFCB051B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4CCB-CC70-4D17-AEA5-17B3314CBF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911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CB2-0E60-4DC9-BB67-8B43AFCB051B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4CCB-CC70-4D17-AEA5-17B3314CBF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748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CB2-0E60-4DC9-BB67-8B43AFCB051B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4CCB-CC70-4D17-AEA5-17B3314CBF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956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CB2-0E60-4DC9-BB67-8B43AFCB051B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4CCB-CC70-4D17-AEA5-17B3314CBF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701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CB2-0E60-4DC9-BB67-8B43AFCB051B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4CCB-CC70-4D17-AEA5-17B3314CBF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101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CB2-0E60-4DC9-BB67-8B43AFCB051B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4CCB-CC70-4D17-AEA5-17B3314CBF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150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CB2-0E60-4DC9-BB67-8B43AFCB051B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4CCB-CC70-4D17-AEA5-17B3314CBF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317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CB2-0E60-4DC9-BB67-8B43AFCB051B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4CCB-CC70-4D17-AEA5-17B3314CBF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841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7CB2-0E60-4DC9-BB67-8B43AFCB051B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4CCB-CC70-4D17-AEA5-17B3314CBF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21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7CB2-0E60-4DC9-BB67-8B43AFCB051B}" type="datetimeFigureOut">
              <a:rPr lang="nl-BE" smtClean="0"/>
              <a:t>30/10/2020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54CCB-CC70-4D17-AEA5-17B3314CBF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351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721" y="3300163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Biennial evaluation document</a:t>
            </a:r>
          </a:p>
          <a:p>
            <a:pPr algn="l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Pieter Moons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4BBE0F4-478C-874A-AEA6-8CE95DF33B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245028"/>
            <a:ext cx="4141760" cy="328234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44" y="350137"/>
            <a:ext cx="4372433" cy="19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Activities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biobank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538942" y="1506915"/>
            <a:ext cx="9983585" cy="501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940" algn="just">
              <a:lnSpc>
                <a:spcPct val="107000"/>
              </a:lnSpc>
              <a:spcAft>
                <a:spcPts val="800"/>
              </a:spcAft>
            </a:pPr>
            <a:r>
              <a:rPr lang="en-GB" sz="600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Storing HBM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indefinite period of time (long term biobank)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limited period of time (temporary biobank): 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Timeframe: ……………………………….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own institution only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Acting as the biobank for another institution/organization/company : 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</a:t>
            </a:r>
          </a:p>
          <a:p>
            <a:pPr algn="just">
              <a:lnSpc>
                <a:spcPct val="107000"/>
              </a:lnSpc>
            </a:pPr>
            <a:endParaRPr lang="nl-BE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 algn="just">
              <a:lnSpc>
                <a:spcPct val="107000"/>
              </a:lnSpc>
              <a:spcAft>
                <a:spcPts val="800"/>
              </a:spcAft>
            </a:pPr>
            <a:r>
              <a:rPr lang="en-GB" sz="600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 and/or collection of HBM</a:t>
            </a:r>
            <a:endParaRPr lang="nl-BE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GB" sz="8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Belgium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other country in EEA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outside EEA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GB" sz="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(biobank / lab)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Academia (university (hospital) / biobank / lab)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Other: …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GB" sz="8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Donor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07000"/>
              </a:lnSpc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living donor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07000"/>
              </a:lnSpc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“Prospectively collected” HBM: Research HBM obtained in the setting of a research project/study approved by the Medical Ethical Committee (MEC) (“Primary use”)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07000"/>
              </a:lnSpc>
            </a:pPr>
            <a:r>
              <a:rPr lang="en-US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“Residual” HBM (art.2, 33° Belgian Law </a:t>
            </a:r>
            <a:r>
              <a:rPr lang="en-GB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d.d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19 December 2008 regarding the procurement and use of human biological material intended for human medical applications or for scientific research purposes (“HBM law”): HBM primarily obtained for diagnostic purposes or for therapeutic interventions but not (longer) needed for additional diagnosis and as such may be discarded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07000"/>
              </a:lnSpc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”left-over” HBM: remaining after the scope / objectives of the primary use for a research project/study have been accomplished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deceased donor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07000"/>
              </a:lnSpc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 of material after decease for scientific research purposes (art. 12 HBM law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07000"/>
              </a:lnSpc>
            </a:pP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 algn="just">
              <a:lnSpc>
                <a:spcPct val="107000"/>
              </a:lnSpc>
              <a:spcAft>
                <a:spcPts val="800"/>
              </a:spcAft>
            </a:pPr>
            <a:r>
              <a:rPr lang="en-GB" sz="6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HBM available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GB" sz="8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whom</a:t>
            </a:r>
            <a:endParaRPr lang="nl-BE" sz="800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nl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600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industry (commercial biobank / lab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BE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nl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600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academia (university (hospital) / biobank / lab / investigators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BE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nl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600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own institution only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GB" sz="8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(export)</a:t>
            </a:r>
            <a:endParaRPr lang="nl-BE" sz="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GB" sz="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600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HBM remains in 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Belgium</a:t>
            </a:r>
            <a:endParaRPr lang="nl-BE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nl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600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HBM goes to another country in 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EEA</a:t>
            </a:r>
            <a:endParaRPr lang="nl-BE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nl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600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HBM goes outside </a:t>
            </a:r>
            <a:r>
              <a:rPr lang="en-GB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EEA</a:t>
            </a:r>
            <a:endParaRPr lang="nl-B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1023851" y="1407181"/>
            <a:ext cx="9498676" cy="11365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fgeronde rechthoek 5"/>
          <p:cNvSpPr/>
          <p:nvPr/>
        </p:nvSpPr>
        <p:spPr>
          <a:xfrm>
            <a:off x="1023851" y="2548971"/>
            <a:ext cx="9498676" cy="25882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fgeronde rechthoek 6"/>
          <p:cNvSpPr/>
          <p:nvPr/>
        </p:nvSpPr>
        <p:spPr>
          <a:xfrm>
            <a:off x="1023851" y="5142541"/>
            <a:ext cx="9498676" cy="13788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6540731" y="1694999"/>
            <a:ext cx="1288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solidFill>
                  <a:srgbClr val="0070C0"/>
                </a:solidFill>
              </a:rPr>
              <a:t>Storage</a:t>
            </a:r>
            <a:endParaRPr lang="nl-BE" sz="2800" dirty="0">
              <a:solidFill>
                <a:srgbClr val="0070C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540731" y="5563187"/>
            <a:ext cx="152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 smtClean="0">
                <a:solidFill>
                  <a:srgbClr val="0070C0"/>
                </a:solidFill>
              </a:rPr>
              <a:t>Provision</a:t>
            </a:r>
            <a:endParaRPr lang="nl-BE" sz="2800" dirty="0">
              <a:solidFill>
                <a:srgbClr val="0070C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540731" y="3352175"/>
            <a:ext cx="3534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 smtClean="0">
                <a:solidFill>
                  <a:srgbClr val="0070C0"/>
                </a:solidFill>
              </a:rPr>
              <a:t>Receipt</a:t>
            </a:r>
            <a:r>
              <a:rPr lang="nl-BE" sz="2800" dirty="0" smtClean="0">
                <a:solidFill>
                  <a:srgbClr val="0070C0"/>
                </a:solidFill>
              </a:rPr>
              <a:t> </a:t>
            </a:r>
            <a:r>
              <a:rPr lang="nl-BE" sz="2800" dirty="0" err="1" smtClean="0">
                <a:solidFill>
                  <a:srgbClr val="0070C0"/>
                </a:solidFill>
              </a:rPr>
              <a:t>and</a:t>
            </a:r>
            <a:r>
              <a:rPr lang="nl-BE" sz="2800" dirty="0" smtClean="0">
                <a:solidFill>
                  <a:srgbClr val="0070C0"/>
                </a:solidFill>
              </a:rPr>
              <a:t> processing</a:t>
            </a:r>
            <a:endParaRPr lang="nl-B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3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Traceability</a:t>
            </a:r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1213659" y="1557684"/>
            <a:ext cx="6726692" cy="4967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Traceability</a:t>
            </a:r>
            <a:endParaRPr lang="nl-BE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biobank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contains</a:t>
            </a:r>
            <a:endParaRPr lang="nl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Traceable HBM (</a:t>
            </a:r>
            <a:r>
              <a:rPr lang="en-GB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pseudonymised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B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0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Non-traceable HBM (anonymised)</a:t>
            </a:r>
            <a:endParaRPr lang="nl-B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</a:t>
            </a:r>
            <a:r>
              <a:rPr lang="en-GB" sz="16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</a:t>
            </a:r>
            <a:r>
              <a:rPr lang="en-GB" sz="1600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endParaRPr lang="nl-BE" sz="16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registration of samples and corresponding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endParaRPr lang="nl-B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traceability of the samples and derivatives thereof (if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applicable)</a:t>
            </a:r>
            <a:endParaRPr lang="nl-B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generate the minimal data required for the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biennial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by the EC / for the competent authorities (upon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request)</a:t>
            </a:r>
            <a:endParaRPr lang="nl-B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shield personal data from users, except for the professional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</a:t>
            </a:r>
            <a:endParaRPr lang="nl-B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professional manager to inform the patient or treating physician in case of incidental findings; if not applicable, please motivate: …</a:t>
            </a:r>
            <a:endParaRPr lang="nl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8979836" y="1018575"/>
            <a:ext cx="2749423" cy="5374432"/>
            <a:chOff x="9442577" y="102637"/>
            <a:chExt cx="2749423" cy="5374432"/>
          </a:xfrm>
        </p:grpSpPr>
        <p:grpSp>
          <p:nvGrpSpPr>
            <p:cNvPr id="13" name="Groep 12"/>
            <p:cNvGrpSpPr/>
            <p:nvPr/>
          </p:nvGrpSpPr>
          <p:grpSpPr>
            <a:xfrm>
              <a:off x="9442577" y="284257"/>
              <a:ext cx="2684106" cy="5120130"/>
              <a:chOff x="9442577" y="284257"/>
              <a:chExt cx="2684106" cy="5120130"/>
            </a:xfrm>
          </p:grpSpPr>
          <p:pic>
            <p:nvPicPr>
              <p:cNvPr id="1028" name="Picture 4" descr="Speech on “Law” and Its Nature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3" t="5760" r="8890" b="3783"/>
              <a:stretch/>
            </p:blipFill>
            <p:spPr bwMode="auto">
              <a:xfrm>
                <a:off x="9606720" y="284257"/>
                <a:ext cx="2355820" cy="2740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hthoek 10"/>
              <p:cNvSpPr/>
              <p:nvPr/>
            </p:nvSpPr>
            <p:spPr>
              <a:xfrm>
                <a:off x="9442577" y="4388724"/>
                <a:ext cx="268410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1000" b="1" u="sng" dirty="0"/>
                  <a:t>Art. 8</a:t>
                </a:r>
                <a:r>
                  <a:rPr lang="fr-FR" sz="1000" dirty="0"/>
                  <a:t>. Si, en application de l’article 22, § 4, de la loi, il est opté pour la traçabilité, un système univoque d’identification du donneur est mis en œuvre, attribuant un code unique à chaque don et à chaque matériel corporel humain qui en provient. </a:t>
                </a:r>
                <a:endParaRPr lang="nl-BE" sz="1000" dirty="0"/>
              </a:p>
            </p:txBody>
          </p:sp>
          <p:sp>
            <p:nvSpPr>
              <p:cNvPr id="12" name="Rechthoek 11"/>
              <p:cNvSpPr/>
              <p:nvPr/>
            </p:nvSpPr>
            <p:spPr>
              <a:xfrm>
                <a:off x="9442577" y="3103845"/>
                <a:ext cx="2684106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BE" sz="1000" b="1" u="sng" dirty="0"/>
                  <a:t>Art. 8. </a:t>
                </a:r>
                <a:r>
                  <a:rPr lang="nl-BE" sz="1000" dirty="0"/>
                  <a:t>Indien met toepassing van artikel 22, § 4, van de wet geopteerd wordt voor traceerbaarheid, wordt een eenduidig donoridentificatiesysteem toegepast, waarbij elke donatie en elk ervan afgeleid menselijk lichaamsmateriaal wordt voorzien van een unieke code.</a:t>
                </a:r>
              </a:p>
            </p:txBody>
          </p:sp>
        </p:grpSp>
        <p:sp>
          <p:nvSpPr>
            <p:cNvPr id="14" name="Rechthoek 13"/>
            <p:cNvSpPr/>
            <p:nvPr/>
          </p:nvSpPr>
          <p:spPr>
            <a:xfrm>
              <a:off x="9442577" y="102637"/>
              <a:ext cx="2749423" cy="5374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91068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Assesment</a:t>
            </a:r>
            <a:r>
              <a:rPr lang="nl-BE" dirty="0" smtClean="0"/>
              <a:t> of </a:t>
            </a:r>
            <a:r>
              <a:rPr lang="nl-BE" dirty="0" err="1" smtClean="0"/>
              <a:t>operational</a:t>
            </a:r>
            <a:r>
              <a:rPr lang="nl-BE" dirty="0" smtClean="0"/>
              <a:t> </a:t>
            </a:r>
            <a:r>
              <a:rPr lang="nl-BE" dirty="0" err="1" smtClean="0"/>
              <a:t>capacity</a:t>
            </a:r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1138843" y="1690688"/>
            <a:ext cx="8055033" cy="386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Biobank quality management systems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quality management systems (QMS) are not a legal requirement, having a quality management system in place inspires confidence to the EC that the biobank operates according to certain standards. Please indicate whether you adhere to (this is 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legal requirement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has no impact on the evaluation!): 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 9001		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last accreditation 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/mm/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yyyy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 20387		date of last accreditation 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/mm/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yyyy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Other………………….	date of last accreditation 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/mm/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yyyy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Internal QMS		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None	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8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Assesment</a:t>
            </a:r>
            <a:r>
              <a:rPr lang="nl-BE" dirty="0" smtClean="0"/>
              <a:t> of </a:t>
            </a:r>
            <a:r>
              <a:rPr lang="nl-BE" dirty="0" err="1" smtClean="0"/>
              <a:t>operational</a:t>
            </a:r>
            <a:r>
              <a:rPr lang="nl-BE" dirty="0" smtClean="0"/>
              <a:t> </a:t>
            </a:r>
            <a:r>
              <a:rPr lang="nl-BE" dirty="0" err="1" smtClean="0"/>
              <a:t>capacity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1153112" y="1454932"/>
            <a:ext cx="9736148" cy="45468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SOPs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describing sample collection and import for storage in biobank, including guarantees related to ethical approval, consent status and privacy laws.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SOPs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describing how HBM is made available to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another biobank or (ii) a third party end user.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SOPs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documenting the data fields recorded in the data management system.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SOPs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describing the donor identification system (only when the biobank handles traceable materials).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SOPs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documenting the rules related to traceability, patient withdrawal and incidental findings.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SOPs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detailing how non-conformities are handled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overview of the financial compensations requested by the biobank (no profit on the material as such can be made) when deliveries are made to third party end-users or other biobanks.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SOP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detailing the termination procedure of the biobank</a:t>
            </a:r>
          </a:p>
        </p:txBody>
      </p:sp>
    </p:spTree>
    <p:extLst>
      <p:ext uri="{BB962C8B-B14F-4D97-AF65-F5344CB8AC3E}">
        <p14:creationId xmlns:p14="http://schemas.microsoft.com/office/powerpoint/2010/main" val="40471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Additional</a:t>
            </a:r>
            <a:r>
              <a:rPr lang="nl-BE" dirty="0" smtClean="0"/>
              <a:t> </a:t>
            </a:r>
            <a:r>
              <a:rPr lang="nl-BE" dirty="0" err="1" smtClean="0"/>
              <a:t>documents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1153112" y="1454932"/>
            <a:ext cx="9736148" cy="45468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Update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of the floor plan of the premises of the biobank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Copy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of the previous EC approval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initial EC submission form and last biennial evaluation forms (if any), exclusive of the registry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Declaration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on honor by the DPO or person responsible for the data processing that the biobank operates according, and ensures compliance with, the applicable privacy laws.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CV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of the professional manager if changed since last submission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Comprehensive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list of major non-conformities received in the framework of ISO20387 audits or during inspections from the FAMPH since the initial submission or last evaluation by the EC</a:t>
            </a:r>
          </a:p>
        </p:txBody>
      </p:sp>
    </p:spTree>
    <p:extLst>
      <p:ext uri="{BB962C8B-B14F-4D97-AF65-F5344CB8AC3E}">
        <p14:creationId xmlns:p14="http://schemas.microsoft.com/office/powerpoint/2010/main" val="89625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2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Biennial</a:t>
            </a:r>
            <a:r>
              <a:rPr lang="nl-BE" dirty="0" smtClean="0"/>
              <a:t> </a:t>
            </a:r>
            <a:r>
              <a:rPr lang="en-GB" dirty="0" smtClean="0"/>
              <a:t>evaluation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biobanks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1343" t="48331" r="21664" b="36772"/>
          <a:stretch/>
        </p:blipFill>
        <p:spPr>
          <a:xfrm>
            <a:off x="838200" y="2229847"/>
            <a:ext cx="10358202" cy="152223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38200" y="1665403"/>
            <a:ext cx="120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u="sng" dirty="0" err="1" smtClean="0">
                <a:solidFill>
                  <a:schemeClr val="accent1">
                    <a:lumMod val="50000"/>
                  </a:schemeClr>
                </a:solidFill>
              </a:rPr>
              <a:t>Legislation</a:t>
            </a:r>
            <a:endParaRPr lang="nl-BE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38200" y="4106578"/>
            <a:ext cx="94215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u="sng" dirty="0" err="1" smtClean="0">
                <a:solidFill>
                  <a:schemeClr val="accent1">
                    <a:lumMod val="50000"/>
                  </a:schemeClr>
                </a:solidFill>
              </a:rPr>
              <a:t>Aim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group</a:t>
            </a:r>
            <a:r>
              <a:rPr lang="nl-BE" dirty="0" smtClean="0"/>
              <a:t> was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provide</a:t>
            </a:r>
            <a:r>
              <a:rPr lang="nl-BE" dirty="0" smtClean="0"/>
              <a:t> a template document </a:t>
            </a:r>
            <a:r>
              <a:rPr lang="nl-BE" dirty="0" err="1" smtClean="0"/>
              <a:t>to</a:t>
            </a:r>
            <a:r>
              <a:rPr lang="nl-BE" dirty="0" smtClean="0"/>
              <a:t>:</a:t>
            </a:r>
          </a:p>
          <a:p>
            <a:endParaRPr lang="nl-B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 err="1" smtClean="0"/>
              <a:t>Provide</a:t>
            </a:r>
            <a:r>
              <a:rPr lang="nl-BE" dirty="0" smtClean="0"/>
              <a:t> a </a:t>
            </a:r>
            <a:r>
              <a:rPr lang="nl-BE" dirty="0" err="1" smtClean="0"/>
              <a:t>guidance</a:t>
            </a:r>
            <a:r>
              <a:rPr lang="nl-BE" dirty="0" smtClean="0"/>
              <a:t> document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ethical</a:t>
            </a:r>
            <a:r>
              <a:rPr lang="nl-BE" dirty="0" smtClean="0"/>
              <a:t> </a:t>
            </a:r>
            <a:r>
              <a:rPr lang="nl-BE" dirty="0" err="1" smtClean="0"/>
              <a:t>committees</a:t>
            </a:r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 err="1" smtClean="0"/>
              <a:t>Provide</a:t>
            </a:r>
            <a:r>
              <a:rPr lang="nl-BE" dirty="0" smtClean="0"/>
              <a:t> a </a:t>
            </a:r>
            <a:r>
              <a:rPr lang="nl-BE" dirty="0" err="1" smtClean="0"/>
              <a:t>guidance</a:t>
            </a:r>
            <a:r>
              <a:rPr lang="nl-BE" dirty="0" smtClean="0"/>
              <a:t> document </a:t>
            </a:r>
            <a:r>
              <a:rPr lang="nl-BE" dirty="0" err="1" smtClean="0"/>
              <a:t>to</a:t>
            </a:r>
            <a:r>
              <a:rPr lang="nl-BE" dirty="0" smtClean="0"/>
              <a:t> biobank managers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 err="1" smtClean="0"/>
              <a:t>Harmonise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evaluation</a:t>
            </a:r>
            <a:r>
              <a:rPr lang="nl-BE" dirty="0" smtClean="0"/>
              <a:t> procedures </a:t>
            </a:r>
            <a:r>
              <a:rPr lang="nl-BE" dirty="0" err="1" smtClean="0"/>
              <a:t>among</a:t>
            </a:r>
            <a:r>
              <a:rPr lang="nl-BE" dirty="0" smtClean="0"/>
              <a:t> </a:t>
            </a:r>
            <a:r>
              <a:rPr lang="nl-BE" dirty="0" err="1" smtClean="0"/>
              <a:t>ethical</a:t>
            </a:r>
            <a:r>
              <a:rPr lang="nl-BE" dirty="0" smtClean="0"/>
              <a:t> </a:t>
            </a:r>
            <a:r>
              <a:rPr lang="nl-BE" dirty="0" err="1" smtClean="0"/>
              <a:t>committees</a:t>
            </a:r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BE" dirty="0"/>
          </a:p>
          <a:p>
            <a:r>
              <a:rPr lang="nl-BE" dirty="0" smtClean="0"/>
              <a:t>NOT </a:t>
            </a:r>
            <a:r>
              <a:rPr lang="nl-BE" dirty="0" err="1" smtClean="0"/>
              <a:t>strictly</a:t>
            </a:r>
            <a:r>
              <a:rPr lang="nl-BE" dirty="0" smtClean="0"/>
              <a:t> binding…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deviate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template =&gt; </a:t>
            </a:r>
            <a:r>
              <a:rPr lang="nl-BE" dirty="0" err="1" smtClean="0"/>
              <a:t>better</a:t>
            </a:r>
            <a:r>
              <a:rPr lang="nl-BE" dirty="0" smtClean="0"/>
              <a:t> way of presenting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specific</a:t>
            </a:r>
            <a:r>
              <a:rPr lang="nl-BE" dirty="0" smtClean="0"/>
              <a:t> case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95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proces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838200" y="1638956"/>
            <a:ext cx="67506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 err="1" smtClean="0"/>
              <a:t>Several</a:t>
            </a:r>
            <a:r>
              <a:rPr lang="nl-BE" dirty="0" smtClean="0"/>
              <a:t> </a:t>
            </a:r>
            <a:r>
              <a:rPr lang="nl-BE" dirty="0" err="1" smtClean="0"/>
              <a:t>rounds</a:t>
            </a:r>
            <a:r>
              <a:rPr lang="nl-BE" dirty="0" smtClean="0"/>
              <a:t> </a:t>
            </a:r>
            <a:r>
              <a:rPr lang="nl-BE" dirty="0" err="1" smtClean="0"/>
              <a:t>within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group</a:t>
            </a:r>
            <a:r>
              <a:rPr lang="nl-BE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 smtClean="0"/>
              <a:t>Feedback </a:t>
            </a:r>
            <a:r>
              <a:rPr lang="nl-BE" dirty="0" err="1" smtClean="0"/>
              <a:t>received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BBMRI.be members </a:t>
            </a:r>
            <a:r>
              <a:rPr lang="nl-BE" sz="1200" dirty="0" smtClean="0"/>
              <a:t>(Association of </a:t>
            </a:r>
            <a:r>
              <a:rPr lang="nl-BE" sz="1200" dirty="0" err="1" smtClean="0"/>
              <a:t>Belgian</a:t>
            </a:r>
            <a:r>
              <a:rPr lang="nl-BE" sz="1200" dirty="0" smtClean="0"/>
              <a:t> </a:t>
            </a:r>
            <a:r>
              <a:rPr lang="nl-BE" sz="1200" dirty="0" err="1" smtClean="0"/>
              <a:t>biobanks</a:t>
            </a:r>
            <a:r>
              <a:rPr lang="nl-BE" sz="1200" dirty="0" smtClean="0"/>
              <a:t>)</a:t>
            </a:r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 smtClean="0"/>
              <a:t>Feedback </a:t>
            </a:r>
            <a:r>
              <a:rPr lang="nl-BE" dirty="0" err="1" smtClean="0"/>
              <a:t>received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ethical</a:t>
            </a:r>
            <a:r>
              <a:rPr lang="nl-BE" dirty="0" smtClean="0"/>
              <a:t> </a:t>
            </a:r>
            <a:r>
              <a:rPr lang="nl-BE" dirty="0" err="1" smtClean="0"/>
              <a:t>committees</a:t>
            </a:r>
            <a:endParaRPr lang="nl-B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 smtClean="0"/>
              <a:t>Feedback </a:t>
            </a:r>
            <a:r>
              <a:rPr lang="nl-BE" dirty="0" err="1" smtClean="0"/>
              <a:t>received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industry</a:t>
            </a:r>
            <a:r>
              <a:rPr lang="nl-BE" dirty="0" smtClean="0"/>
              <a:t> (</a:t>
            </a:r>
            <a:r>
              <a:rPr lang="nl-BE" dirty="0" err="1" smtClean="0"/>
              <a:t>JnJ</a:t>
            </a:r>
            <a:r>
              <a:rPr lang="nl-BE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 smtClean="0"/>
              <a:t>Feedback </a:t>
            </a:r>
            <a:r>
              <a:rPr lang="nl-BE" dirty="0" err="1" smtClean="0"/>
              <a:t>received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Nick </a:t>
            </a:r>
            <a:r>
              <a:rPr lang="nl-BE" dirty="0" smtClean="0"/>
              <a:t>Van </a:t>
            </a:r>
            <a:r>
              <a:rPr lang="nl-BE" dirty="0"/>
              <a:t>G</a:t>
            </a:r>
            <a:r>
              <a:rPr lang="nl-BE" dirty="0" smtClean="0"/>
              <a:t>elder (FAMPH)</a:t>
            </a:r>
            <a:endParaRPr lang="nl-BE" dirty="0" smtClean="0"/>
          </a:p>
        </p:txBody>
      </p:sp>
      <p:sp>
        <p:nvSpPr>
          <p:cNvPr id="17" name="Rechthoek 16"/>
          <p:cNvSpPr/>
          <p:nvPr/>
        </p:nvSpPr>
        <p:spPr>
          <a:xfrm>
            <a:off x="1227926" y="3840683"/>
            <a:ext cx="9736148" cy="2422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chemeClr val="accent1">
                    <a:lumMod val="50000"/>
                  </a:schemeClr>
                </a:solidFill>
              </a:rPr>
              <a:t>Main</a:t>
            </a:r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1">
                    <a:lumMod val="50000"/>
                  </a:schemeClr>
                </a:solidFill>
              </a:rPr>
              <a:t>criticisms</a:t>
            </a:r>
            <a:endParaRPr lang="nl-B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nl-BE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Need</a:t>
            </a:r>
            <a:r>
              <a:rPr lang="nl-BE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nl-BE" sz="16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Quality</a:t>
            </a:r>
            <a:r>
              <a:rPr lang="nl-BE" sz="1600" dirty="0" smtClean="0">
                <a:solidFill>
                  <a:schemeClr val="accent1">
                    <a:lumMod val="50000"/>
                  </a:schemeClr>
                </a:solidFill>
              </a:rPr>
              <a:t> Management System (</a:t>
            </a: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SOPs</a:t>
            </a:r>
            <a:r>
              <a:rPr lang="nl-BE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Some</a:t>
            </a:r>
            <a:r>
              <a:rPr lang="nl-BE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requested</a:t>
            </a:r>
            <a:r>
              <a:rPr lang="nl-BE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documents</a:t>
            </a:r>
            <a:r>
              <a:rPr lang="nl-BE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believed</a:t>
            </a:r>
            <a:r>
              <a:rPr lang="nl-BE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nl-BE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nl-BE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beyond</a:t>
            </a:r>
            <a:r>
              <a:rPr lang="nl-BE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legal</a:t>
            </a:r>
            <a:r>
              <a:rPr lang="nl-BE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sz="1600" dirty="0" err="1" smtClean="0">
                <a:solidFill>
                  <a:schemeClr val="accent1">
                    <a:lumMod val="50000"/>
                  </a:schemeClr>
                </a:solidFill>
              </a:rPr>
              <a:t>requirements</a:t>
            </a:r>
            <a:endParaRPr lang="nl-BE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nl-BE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nl-BE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239006" y="493571"/>
            <a:ext cx="2725068" cy="28392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BE" sz="1050" b="1" dirty="0" smtClean="0"/>
              <a:t>BAREC </a:t>
            </a:r>
            <a:r>
              <a:rPr lang="nl-BE" sz="1050" b="1" dirty="0" err="1" smtClean="0"/>
              <a:t>working</a:t>
            </a:r>
            <a:r>
              <a:rPr lang="nl-BE" sz="1050" b="1" dirty="0" smtClean="0"/>
              <a:t> </a:t>
            </a:r>
            <a:r>
              <a:rPr lang="nl-BE" sz="1050" b="1" dirty="0" err="1" smtClean="0"/>
              <a:t>group</a:t>
            </a:r>
            <a:r>
              <a:rPr lang="nl-BE" sz="1050" b="1" dirty="0" smtClean="0"/>
              <a:t> </a:t>
            </a:r>
            <a:r>
              <a:rPr lang="nl-BE" sz="1050" b="1" dirty="0" err="1" smtClean="0"/>
              <a:t>biobanking</a:t>
            </a:r>
            <a:r>
              <a:rPr lang="nl-BE" sz="1050" b="1" dirty="0" smtClean="0"/>
              <a:t> </a:t>
            </a:r>
            <a:r>
              <a:rPr lang="nl-BE" sz="1050" b="1" dirty="0" err="1" smtClean="0"/>
              <a:t>and</a:t>
            </a:r>
            <a:r>
              <a:rPr lang="nl-BE" sz="1050" b="1" dirty="0" smtClean="0"/>
              <a:t> GDPR</a:t>
            </a:r>
          </a:p>
          <a:p>
            <a:endParaRPr lang="nl-BE" sz="500" dirty="0" smtClean="0"/>
          </a:p>
          <a:p>
            <a:r>
              <a:rPr lang="nl-BE" sz="1050" dirty="0" smtClean="0"/>
              <a:t>Aernout </a:t>
            </a:r>
            <a:r>
              <a:rPr lang="nl-BE" sz="1050" dirty="0" err="1"/>
              <a:t>Deraemaeker</a:t>
            </a:r>
            <a:r>
              <a:rPr lang="nl-BE" sz="1050" dirty="0"/>
              <a:t>, </a:t>
            </a:r>
            <a:r>
              <a:rPr lang="nl-BE" sz="1050" dirty="0" err="1" smtClean="0"/>
              <a:t>UZLeuven</a:t>
            </a:r>
            <a:r>
              <a:rPr lang="nl-BE" sz="1050" dirty="0" smtClean="0"/>
              <a:t> </a:t>
            </a:r>
            <a:endParaRPr lang="nl-BE" sz="1050" dirty="0"/>
          </a:p>
          <a:p>
            <a:r>
              <a:rPr lang="nl-BE" sz="1050" dirty="0"/>
              <a:t>Angelique </a:t>
            </a:r>
            <a:r>
              <a:rPr lang="nl-BE" sz="1050" dirty="0" err="1"/>
              <a:t>Rezer</a:t>
            </a:r>
            <a:r>
              <a:rPr lang="nl-BE" sz="1050" dirty="0"/>
              <a:t>, </a:t>
            </a:r>
            <a:r>
              <a:rPr lang="nl-BE" sz="1050" dirty="0" err="1"/>
              <a:t>UZLeuven</a:t>
            </a:r>
            <a:r>
              <a:rPr lang="nl-BE" sz="1050" dirty="0"/>
              <a:t> </a:t>
            </a:r>
          </a:p>
          <a:p>
            <a:r>
              <a:rPr lang="nl-BE" sz="1050" dirty="0" smtClean="0"/>
              <a:t>Ann </a:t>
            </a:r>
            <a:r>
              <a:rPr lang="nl-BE" sz="1050" dirty="0"/>
              <a:t>Bracke, </a:t>
            </a:r>
            <a:r>
              <a:rPr lang="nl-BE" sz="1050" dirty="0" err="1"/>
              <a:t>AZGroeninge</a:t>
            </a:r>
            <a:endParaRPr lang="nl-BE" sz="1050" dirty="0"/>
          </a:p>
          <a:p>
            <a:r>
              <a:rPr lang="nl-BE" sz="1050" dirty="0"/>
              <a:t>Anne Gabriel, </a:t>
            </a:r>
            <a:r>
              <a:rPr lang="nl-BE" sz="1050" dirty="0" err="1"/>
              <a:t>UCLouvain</a:t>
            </a:r>
            <a:r>
              <a:rPr lang="nl-BE" sz="1050" dirty="0"/>
              <a:t> </a:t>
            </a:r>
          </a:p>
          <a:p>
            <a:r>
              <a:rPr lang="nl-BE" sz="1050" dirty="0"/>
              <a:t>Audrey </a:t>
            </a:r>
            <a:r>
              <a:rPr lang="nl-BE" sz="1050" dirty="0" err="1"/>
              <a:t>VanScharen</a:t>
            </a:r>
            <a:r>
              <a:rPr lang="nl-BE" sz="1050" dirty="0"/>
              <a:t>, </a:t>
            </a:r>
            <a:r>
              <a:rPr lang="nl-BE" sz="1050" dirty="0" err="1"/>
              <a:t>UZBrussel</a:t>
            </a:r>
            <a:r>
              <a:rPr lang="nl-BE" sz="1050" dirty="0"/>
              <a:t> </a:t>
            </a:r>
          </a:p>
          <a:p>
            <a:r>
              <a:rPr lang="nl-BE" sz="1050" dirty="0"/>
              <a:t>Charlotte </a:t>
            </a:r>
            <a:r>
              <a:rPr lang="nl-BE" sz="1050" dirty="0" err="1"/>
              <a:t>Vanhoorne</a:t>
            </a:r>
            <a:r>
              <a:rPr lang="nl-BE" sz="1050" dirty="0"/>
              <a:t>, </a:t>
            </a:r>
            <a:r>
              <a:rPr lang="nl-BE" sz="1050" dirty="0" err="1"/>
              <a:t>UCLouvain</a:t>
            </a:r>
            <a:endParaRPr lang="nl-BE" sz="1050" dirty="0"/>
          </a:p>
          <a:p>
            <a:r>
              <a:rPr lang="nl-BE" sz="1050" dirty="0"/>
              <a:t>Christel Vansteenkiste </a:t>
            </a:r>
            <a:r>
              <a:rPr lang="nl-BE" sz="1050" dirty="0" err="1"/>
              <a:t>UZBrussel</a:t>
            </a:r>
            <a:r>
              <a:rPr lang="nl-BE" sz="1050" dirty="0"/>
              <a:t> </a:t>
            </a:r>
          </a:p>
          <a:p>
            <a:r>
              <a:rPr lang="nl-BE" sz="1050" dirty="0"/>
              <a:t>Hilde Debois, GZA </a:t>
            </a:r>
          </a:p>
          <a:p>
            <a:r>
              <a:rPr lang="nl-BE" sz="1050" dirty="0" smtClean="0"/>
              <a:t>Kimberly </a:t>
            </a:r>
            <a:r>
              <a:rPr lang="nl-BE" sz="1050" dirty="0"/>
              <a:t>Vanhees, </a:t>
            </a:r>
            <a:r>
              <a:rPr lang="nl-BE" sz="1050" dirty="0" err="1"/>
              <a:t>Jessazh</a:t>
            </a:r>
            <a:endParaRPr lang="nl-BE" sz="1050" dirty="0"/>
          </a:p>
          <a:p>
            <a:r>
              <a:rPr lang="nl-BE" sz="1050" dirty="0"/>
              <a:t>Marianne </a:t>
            </a:r>
            <a:r>
              <a:rPr lang="nl-BE" sz="1050" dirty="0" err="1"/>
              <a:t>Paesmans</a:t>
            </a:r>
            <a:r>
              <a:rPr lang="nl-BE" sz="1050" dirty="0"/>
              <a:t>, </a:t>
            </a:r>
            <a:r>
              <a:rPr lang="nl-BE" sz="1050" dirty="0" err="1"/>
              <a:t>Bordet</a:t>
            </a:r>
            <a:endParaRPr lang="nl-BE" sz="1050" dirty="0"/>
          </a:p>
          <a:p>
            <a:r>
              <a:rPr lang="nl-BE" sz="1050" dirty="0"/>
              <a:t>Peter Vermeulen, GZA </a:t>
            </a:r>
          </a:p>
          <a:p>
            <a:r>
              <a:rPr lang="nl-BE" sz="1050" dirty="0" smtClean="0"/>
              <a:t>Pieter Moons, UZA</a:t>
            </a:r>
          </a:p>
          <a:p>
            <a:r>
              <a:rPr lang="nl-BE" sz="1050" dirty="0" smtClean="0"/>
              <a:t>Robert </a:t>
            </a:r>
            <a:r>
              <a:rPr lang="nl-BE" sz="1050" dirty="0"/>
              <a:t>Rubens, </a:t>
            </a:r>
            <a:r>
              <a:rPr lang="nl-BE" sz="1050" dirty="0" err="1"/>
              <a:t>UZGent</a:t>
            </a:r>
            <a:endParaRPr lang="nl-BE" sz="1050" dirty="0"/>
          </a:p>
          <a:p>
            <a:r>
              <a:rPr lang="nl-BE" sz="1050" dirty="0" smtClean="0"/>
              <a:t>Ruth Storme, </a:t>
            </a:r>
            <a:r>
              <a:rPr lang="nl-BE" sz="1050" dirty="0" err="1" smtClean="0"/>
              <a:t>UZLeuven</a:t>
            </a:r>
            <a:endParaRPr lang="nl-BE" sz="1050" dirty="0"/>
          </a:p>
          <a:p>
            <a:r>
              <a:rPr lang="nl-BE" sz="1050" dirty="0" smtClean="0"/>
              <a:t>Steven Van Wortswinkel, GZA</a:t>
            </a:r>
          </a:p>
        </p:txBody>
      </p:sp>
    </p:spTree>
    <p:extLst>
      <p:ext uri="{BB962C8B-B14F-4D97-AF65-F5344CB8AC3E}">
        <p14:creationId xmlns:p14="http://schemas.microsoft.com/office/powerpoint/2010/main" val="18910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Content of </a:t>
            </a:r>
            <a:r>
              <a:rPr lang="nl-BE" dirty="0" err="1" smtClean="0"/>
              <a:t>the</a:t>
            </a:r>
            <a:r>
              <a:rPr lang="nl-BE" dirty="0" smtClean="0"/>
              <a:t> template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1343" t="48331" r="21664" b="36772"/>
          <a:stretch/>
        </p:blipFill>
        <p:spPr>
          <a:xfrm>
            <a:off x="838200" y="1478287"/>
            <a:ext cx="10358202" cy="152223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990573" y="1828134"/>
            <a:ext cx="4910203" cy="56718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979118" y="1828134"/>
            <a:ext cx="4895589" cy="7292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3518359" y="3856733"/>
            <a:ext cx="4997885" cy="53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4915967" y="3834798"/>
            <a:ext cx="2193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The </a:t>
            </a:r>
            <a:r>
              <a:rPr lang="nl-BE" sz="3200" b="1" dirty="0" err="1" smtClean="0"/>
              <a:t>registry</a:t>
            </a:r>
            <a:endParaRPr lang="nl-BE" sz="3200" b="1" dirty="0"/>
          </a:p>
        </p:txBody>
      </p:sp>
      <p:grpSp>
        <p:nvGrpSpPr>
          <p:cNvPr id="7" name="Groep 6"/>
          <p:cNvGrpSpPr/>
          <p:nvPr/>
        </p:nvGrpSpPr>
        <p:grpSpPr>
          <a:xfrm>
            <a:off x="4208745" y="3105369"/>
            <a:ext cx="3433427" cy="494042"/>
            <a:chOff x="4208745" y="3105369"/>
            <a:chExt cx="3433427" cy="494042"/>
          </a:xfrm>
        </p:grpSpPr>
        <p:sp>
          <p:nvSpPr>
            <p:cNvPr id="11" name="Pijl-omlaag 10"/>
            <p:cNvSpPr/>
            <p:nvPr/>
          </p:nvSpPr>
          <p:spPr>
            <a:xfrm>
              <a:off x="4208745" y="3105369"/>
              <a:ext cx="886957" cy="4940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Pijl-omlaag 12"/>
            <p:cNvSpPr/>
            <p:nvPr/>
          </p:nvSpPr>
          <p:spPr>
            <a:xfrm>
              <a:off x="6755215" y="3105369"/>
              <a:ext cx="886957" cy="4940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26548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Registry</a:t>
            </a:r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/>
          <a:srcRect l="21921" t="21618" r="23012" b="48759"/>
          <a:stretch/>
        </p:blipFill>
        <p:spPr>
          <a:xfrm>
            <a:off x="1053932" y="1807748"/>
            <a:ext cx="9909425" cy="29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6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peech on “Law” and Its Nat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5760" r="8890" b="3783"/>
          <a:stretch/>
        </p:blipFill>
        <p:spPr bwMode="auto">
          <a:xfrm>
            <a:off x="128998" y="4848764"/>
            <a:ext cx="1719225" cy="20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Registry</a:t>
            </a:r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/>
          <a:srcRect l="21921" t="21618" r="23012" b="48759"/>
          <a:stretch/>
        </p:blipFill>
        <p:spPr>
          <a:xfrm>
            <a:off x="1053932" y="1807748"/>
            <a:ext cx="9909425" cy="2997083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2034835" y="4297672"/>
            <a:ext cx="2354285" cy="2493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>
            <a:off x="6442365" y="4283817"/>
            <a:ext cx="2945476" cy="24938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/>
          <p:cNvSpPr/>
          <p:nvPr/>
        </p:nvSpPr>
        <p:spPr>
          <a:xfrm>
            <a:off x="6403576" y="5153970"/>
            <a:ext cx="3974400" cy="12772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BE" sz="11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Art</a:t>
            </a:r>
            <a:r>
              <a:rPr lang="nl-BE" sz="1100" b="1" dirty="0">
                <a:solidFill>
                  <a:srgbClr val="000000"/>
                </a:solidFill>
                <a:latin typeface="Arial" panose="020B0604020202020204" pitchFamily="34" charset="0"/>
              </a:rPr>
              <a:t>. 11. 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Au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cas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où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lors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d’une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opération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effectuée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avec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du matériel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corporel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humain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traçable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tel que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visé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aux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articles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14 et 22, § 5,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ou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lors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l’usage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de matériel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corporel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humain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traçable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tel que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visé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aux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articles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14 et 22, § 5, des analyses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génèrent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BE" sz="1100" dirty="0">
                <a:solidFill>
                  <a:srgbClr val="0070C0"/>
                </a:solidFill>
                <a:latin typeface="Arial" panose="020B0604020202020204" pitchFamily="34" charset="0"/>
              </a:rPr>
              <a:t>des </a:t>
            </a:r>
            <a:r>
              <a:rPr lang="nl-BE" sz="1100" dirty="0" err="1">
                <a:solidFill>
                  <a:srgbClr val="0070C0"/>
                </a:solidFill>
                <a:latin typeface="Arial" panose="020B0604020202020204" pitchFamily="34" charset="0"/>
              </a:rPr>
              <a:t>informations</a:t>
            </a:r>
            <a:r>
              <a:rPr lang="nl-BE" sz="11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70C0"/>
                </a:solidFill>
                <a:latin typeface="Arial" panose="020B0604020202020204" pitchFamily="34" charset="0"/>
              </a:rPr>
              <a:t>ayant</a:t>
            </a:r>
            <a:r>
              <a:rPr lang="nl-BE" sz="1100" dirty="0">
                <a:solidFill>
                  <a:srgbClr val="0070C0"/>
                </a:solidFill>
                <a:latin typeface="Arial" panose="020B0604020202020204" pitchFamily="34" charset="0"/>
              </a:rPr>
              <a:t> des </a:t>
            </a:r>
            <a:r>
              <a:rPr lang="nl-BE" sz="1100" dirty="0" err="1">
                <a:solidFill>
                  <a:srgbClr val="0070C0"/>
                </a:solidFill>
                <a:latin typeface="Arial" panose="020B0604020202020204" pitchFamily="34" charset="0"/>
              </a:rPr>
              <a:t>conséquences</a:t>
            </a:r>
            <a:r>
              <a:rPr lang="nl-BE" sz="11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70C0"/>
                </a:solidFill>
                <a:latin typeface="Arial" panose="020B0604020202020204" pitchFamily="34" charset="0"/>
              </a:rPr>
              <a:t>significatives</a:t>
            </a:r>
            <a:r>
              <a:rPr lang="nl-BE" sz="11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70C0"/>
                </a:solidFill>
                <a:latin typeface="Arial" panose="020B0604020202020204" pitchFamily="34" charset="0"/>
              </a:rPr>
              <a:t>sur</a:t>
            </a:r>
            <a:r>
              <a:rPr lang="nl-BE" sz="11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srgbClr val="0070C0"/>
                </a:solidFill>
                <a:latin typeface="Arial" panose="020B0604020202020204" pitchFamily="34" charset="0"/>
              </a:rPr>
              <a:t>l’état</a:t>
            </a:r>
            <a:r>
              <a:rPr lang="nl-BE" sz="1100" dirty="0">
                <a:solidFill>
                  <a:srgbClr val="0070C0"/>
                </a:solidFill>
                <a:latin typeface="Arial" panose="020B0604020202020204" pitchFamily="34" charset="0"/>
              </a:rPr>
              <a:t> de santé du </a:t>
            </a:r>
            <a:r>
              <a:rPr lang="nl-BE" sz="1100" dirty="0" err="1">
                <a:solidFill>
                  <a:srgbClr val="0070C0"/>
                </a:solidFill>
                <a:latin typeface="Arial" panose="020B0604020202020204" pitchFamily="34" charset="0"/>
              </a:rPr>
              <a:t>donneur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celui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-ci a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droit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 à ces </a:t>
            </a:r>
            <a:r>
              <a:rPr lang="nl-B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informations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. 	</a:t>
            </a:r>
          </a:p>
        </p:txBody>
      </p:sp>
      <p:sp>
        <p:nvSpPr>
          <p:cNvPr id="6" name="Rechthoek 5"/>
          <p:cNvSpPr/>
          <p:nvPr/>
        </p:nvSpPr>
        <p:spPr>
          <a:xfrm>
            <a:off x="1848222" y="5153970"/>
            <a:ext cx="3974080" cy="12772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BE" sz="1100" b="1" dirty="0">
                <a:solidFill>
                  <a:srgbClr val="000000"/>
                </a:solidFill>
                <a:latin typeface="Arial" panose="020B0604020202020204" pitchFamily="34" charset="0"/>
              </a:rPr>
              <a:t>Art. 11. 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Ingeval bij een handeling verricht met traceerbaar menselijk lichaamsmateriaal zoals bedoeld in de artikelen 14 en 22, § 5, of bij het gebruik van traceerbaar menselijk lichaamsmateriaal zoals bedoeld in de artikelen 14 en 22, § 5, analyses </a:t>
            </a:r>
            <a:r>
              <a:rPr lang="nl-BE" sz="1100" dirty="0">
                <a:solidFill>
                  <a:srgbClr val="0070C0"/>
                </a:solidFill>
                <a:latin typeface="Arial" panose="020B0604020202020204" pitchFamily="34" charset="0"/>
              </a:rPr>
              <a:t>betekenisvolle informatie opleveren over de gezondheidstoestand van de donor</a:t>
            </a:r>
            <a:r>
              <a:rPr lang="nl-BE" sz="1100" dirty="0">
                <a:solidFill>
                  <a:srgbClr val="000000"/>
                </a:solidFill>
                <a:latin typeface="Arial" panose="020B0604020202020204" pitchFamily="34" charset="0"/>
              </a:rPr>
              <a:t>, heeft deze recht op deze informatie. </a:t>
            </a:r>
            <a:endParaRPr lang="nl-BE" sz="1100" dirty="0"/>
          </a:p>
        </p:txBody>
      </p:sp>
      <p:sp>
        <p:nvSpPr>
          <p:cNvPr id="9" name="Pijl-omlaag 8"/>
          <p:cNvSpPr/>
          <p:nvPr/>
        </p:nvSpPr>
        <p:spPr>
          <a:xfrm>
            <a:off x="2034835" y="4601743"/>
            <a:ext cx="886957" cy="494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laag 9"/>
          <p:cNvSpPr/>
          <p:nvPr/>
        </p:nvSpPr>
        <p:spPr>
          <a:xfrm>
            <a:off x="6442365" y="4601743"/>
            <a:ext cx="886957" cy="494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914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Registry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1343" t="48331" r="21664" b="36772"/>
          <a:stretch/>
        </p:blipFill>
        <p:spPr>
          <a:xfrm>
            <a:off x="838200" y="1478287"/>
            <a:ext cx="10358202" cy="152223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990573" y="1828134"/>
            <a:ext cx="4910203" cy="56718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979118" y="1828134"/>
            <a:ext cx="4895589" cy="7292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/>
          <p:cNvSpPr/>
          <p:nvPr/>
        </p:nvSpPr>
        <p:spPr>
          <a:xfrm>
            <a:off x="1227926" y="3558048"/>
            <a:ext cx="9736148" cy="25475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Electronic format</a:t>
            </a:r>
          </a:p>
          <a:p>
            <a:pPr algn="ctr"/>
            <a:endParaRPr lang="nl-BE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limited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value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process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? </a:t>
            </a:r>
          </a:p>
          <a:p>
            <a:pPr algn="ctr"/>
            <a:endParaRPr lang="nl-B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List 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of samples (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can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massive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some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</a:rPr>
              <a:t>biobanks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nl-BE" dirty="0" err="1" smtClean="0">
                <a:solidFill>
                  <a:schemeClr val="accent1">
                    <a:lumMod val="50000"/>
                  </a:schemeClr>
                </a:solidFill>
              </a:rPr>
              <a:t>Amount</a:t>
            </a:r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 of records in line </a:t>
            </a:r>
            <a:r>
              <a:rPr lang="nl-BE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1">
                    <a:lumMod val="50000"/>
                  </a:schemeClr>
                </a:solidFill>
              </a:rPr>
              <a:t>expectations</a:t>
            </a:r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nl-BE" dirty="0" err="1" smtClean="0">
                <a:solidFill>
                  <a:schemeClr val="accent1">
                    <a:lumMod val="50000"/>
                  </a:schemeClr>
                </a:solidFill>
              </a:rPr>
              <a:t>Number</a:t>
            </a:r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nl-BE" dirty="0" err="1" smtClean="0">
                <a:solidFill>
                  <a:schemeClr val="accent1">
                    <a:lumMod val="50000"/>
                  </a:schemeClr>
                </a:solidFill>
              </a:rPr>
              <a:t>incidental</a:t>
            </a:r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1">
                    <a:lumMod val="50000"/>
                  </a:schemeClr>
                </a:solidFill>
              </a:rPr>
              <a:t>findings</a:t>
            </a:r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 in line </a:t>
            </a:r>
            <a:r>
              <a:rPr lang="nl-BE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1">
                    <a:lumMod val="50000"/>
                  </a:schemeClr>
                </a:solidFill>
              </a:rPr>
              <a:t>expectations</a:t>
            </a:r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nl-BE" dirty="0" err="1" smtClean="0">
                <a:solidFill>
                  <a:schemeClr val="accent1">
                    <a:lumMod val="50000"/>
                  </a:schemeClr>
                </a:solidFill>
              </a:rPr>
              <a:t>executed</a:t>
            </a:r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 at </a:t>
            </a:r>
            <a:r>
              <a:rPr lang="nl-BE" dirty="0" err="1" smtClean="0">
                <a:solidFill>
                  <a:schemeClr val="accent1">
                    <a:lumMod val="50000"/>
                  </a:schemeClr>
                </a:solidFill>
              </a:rPr>
              <a:t>all</a:t>
            </a:r>
            <a:r>
              <a:rPr lang="nl-BE" dirty="0" smtClean="0">
                <a:solidFill>
                  <a:schemeClr val="accent1">
                    <a:lumMod val="50000"/>
                  </a:schemeClr>
                </a:solidFill>
              </a:rPr>
              <a:t>?)?</a:t>
            </a:r>
          </a:p>
        </p:txBody>
      </p:sp>
    </p:spTree>
    <p:extLst>
      <p:ext uri="{BB962C8B-B14F-4D97-AF65-F5344CB8AC3E}">
        <p14:creationId xmlns:p14="http://schemas.microsoft.com/office/powerpoint/2010/main" val="317658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Content of </a:t>
            </a:r>
            <a:r>
              <a:rPr lang="nl-BE" dirty="0" err="1" smtClean="0"/>
              <a:t>the</a:t>
            </a:r>
            <a:r>
              <a:rPr lang="nl-BE" dirty="0" smtClean="0"/>
              <a:t> template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1343" t="48331" r="21664" b="36772"/>
          <a:stretch/>
        </p:blipFill>
        <p:spPr>
          <a:xfrm>
            <a:off x="838200" y="1478287"/>
            <a:ext cx="10358202" cy="152223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2542783" y="1678162"/>
            <a:ext cx="3290392" cy="25084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>
            <a:off x="2721513" y="3382906"/>
            <a:ext cx="6591575" cy="2785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 err="1" smtClean="0">
                <a:solidFill>
                  <a:schemeClr val="tx1"/>
                </a:solidFill>
              </a:rPr>
              <a:t>What</a:t>
            </a:r>
            <a:r>
              <a:rPr lang="nl-BE" sz="2800" b="1" dirty="0" smtClean="0">
                <a:solidFill>
                  <a:schemeClr val="tx1"/>
                </a:solidFill>
              </a:rPr>
              <a:t> is </a:t>
            </a:r>
            <a:r>
              <a:rPr lang="nl-BE" sz="2800" b="1" dirty="0" err="1" smtClean="0">
                <a:solidFill>
                  <a:schemeClr val="tx1"/>
                </a:solidFill>
              </a:rPr>
              <a:t>the</a:t>
            </a:r>
            <a:r>
              <a:rPr lang="nl-BE" sz="2800" b="1" dirty="0" smtClean="0">
                <a:solidFill>
                  <a:schemeClr val="tx1"/>
                </a:solidFill>
              </a:rPr>
              <a:t> </a:t>
            </a:r>
            <a:r>
              <a:rPr lang="nl-BE" sz="2800" b="1" dirty="0" err="1" smtClean="0">
                <a:solidFill>
                  <a:schemeClr val="tx1"/>
                </a:solidFill>
              </a:rPr>
              <a:t>purpose</a:t>
            </a:r>
            <a:r>
              <a:rPr lang="nl-BE" sz="2800" b="1" dirty="0" smtClean="0">
                <a:solidFill>
                  <a:schemeClr val="tx1"/>
                </a:solidFill>
              </a:rPr>
              <a:t> </a:t>
            </a:r>
            <a:r>
              <a:rPr lang="nl-BE" sz="2800" b="1" dirty="0" err="1" smtClean="0">
                <a:solidFill>
                  <a:schemeClr val="tx1"/>
                </a:solidFill>
              </a:rPr>
              <a:t>and</a:t>
            </a:r>
            <a:r>
              <a:rPr lang="nl-BE" sz="2800" b="1" dirty="0" smtClean="0">
                <a:solidFill>
                  <a:schemeClr val="tx1"/>
                </a:solidFill>
              </a:rPr>
              <a:t> </a:t>
            </a:r>
            <a:r>
              <a:rPr lang="nl-BE" sz="2800" b="1" dirty="0" err="1" smtClean="0">
                <a:solidFill>
                  <a:schemeClr val="tx1"/>
                </a:solidFill>
              </a:rPr>
              <a:t>what</a:t>
            </a:r>
            <a:r>
              <a:rPr lang="nl-BE" sz="2800" b="1" dirty="0" smtClean="0">
                <a:solidFill>
                  <a:schemeClr val="tx1"/>
                </a:solidFill>
              </a:rPr>
              <a:t> are </a:t>
            </a:r>
            <a:r>
              <a:rPr lang="nl-BE" sz="2800" b="1" dirty="0" err="1" smtClean="0">
                <a:solidFill>
                  <a:schemeClr val="tx1"/>
                </a:solidFill>
              </a:rPr>
              <a:t>the</a:t>
            </a:r>
            <a:r>
              <a:rPr lang="nl-BE" sz="2800" b="1" dirty="0" smtClean="0">
                <a:solidFill>
                  <a:schemeClr val="tx1"/>
                </a:solidFill>
              </a:rPr>
              <a:t> </a:t>
            </a:r>
            <a:r>
              <a:rPr lang="nl-BE" sz="2800" b="1" dirty="0" err="1" smtClean="0">
                <a:solidFill>
                  <a:schemeClr val="tx1"/>
                </a:solidFill>
              </a:rPr>
              <a:t>aims</a:t>
            </a:r>
            <a:r>
              <a:rPr lang="nl-BE" sz="2800" b="1" dirty="0" smtClean="0">
                <a:solidFill>
                  <a:schemeClr val="tx1"/>
                </a:solidFill>
              </a:rPr>
              <a:t> of </a:t>
            </a:r>
            <a:r>
              <a:rPr lang="nl-BE" sz="2800" b="1" dirty="0" err="1" smtClean="0">
                <a:solidFill>
                  <a:schemeClr val="tx1"/>
                </a:solidFill>
              </a:rPr>
              <a:t>the</a:t>
            </a:r>
            <a:r>
              <a:rPr lang="nl-BE" sz="2800" b="1" dirty="0" smtClean="0">
                <a:solidFill>
                  <a:schemeClr val="tx1"/>
                </a:solidFill>
              </a:rPr>
              <a:t> biobank?</a:t>
            </a:r>
          </a:p>
          <a:p>
            <a:pPr algn="ctr"/>
            <a:r>
              <a:rPr lang="nl-BE" sz="2800" b="1" dirty="0">
                <a:solidFill>
                  <a:schemeClr val="tx1"/>
                </a:solidFill>
              </a:rPr>
              <a:t>&amp;</a:t>
            </a:r>
            <a:endParaRPr lang="nl-BE" sz="28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2800" b="1" dirty="0" smtClean="0">
                <a:solidFill>
                  <a:schemeClr val="tx1"/>
                </a:solidFill>
              </a:rPr>
              <a:t>Does </a:t>
            </a:r>
            <a:r>
              <a:rPr lang="nl-BE" sz="2800" b="1" dirty="0" err="1" smtClean="0">
                <a:solidFill>
                  <a:schemeClr val="tx1"/>
                </a:solidFill>
              </a:rPr>
              <a:t>the</a:t>
            </a:r>
            <a:r>
              <a:rPr lang="nl-BE" sz="2800" b="1" dirty="0" smtClean="0">
                <a:solidFill>
                  <a:schemeClr val="tx1"/>
                </a:solidFill>
              </a:rPr>
              <a:t> biobank have </a:t>
            </a:r>
            <a:r>
              <a:rPr lang="nl-BE" sz="2800" b="1" dirty="0" err="1" smtClean="0">
                <a:solidFill>
                  <a:schemeClr val="tx1"/>
                </a:solidFill>
              </a:rPr>
              <a:t>the</a:t>
            </a:r>
            <a:r>
              <a:rPr lang="nl-BE" sz="2800" b="1" dirty="0" smtClean="0">
                <a:solidFill>
                  <a:schemeClr val="tx1"/>
                </a:solidFill>
              </a:rPr>
              <a:t> </a:t>
            </a:r>
            <a:r>
              <a:rPr lang="nl-BE" sz="2800" b="1" dirty="0" err="1" smtClean="0">
                <a:solidFill>
                  <a:schemeClr val="tx1"/>
                </a:solidFill>
              </a:rPr>
              <a:t>operational</a:t>
            </a:r>
            <a:r>
              <a:rPr lang="nl-BE" sz="2800" b="1" dirty="0" smtClean="0">
                <a:solidFill>
                  <a:schemeClr val="tx1"/>
                </a:solidFill>
              </a:rPr>
              <a:t> </a:t>
            </a:r>
            <a:r>
              <a:rPr lang="nl-BE" sz="2800" b="1" dirty="0" err="1">
                <a:solidFill>
                  <a:schemeClr val="tx1"/>
                </a:solidFill>
              </a:rPr>
              <a:t>capacity</a:t>
            </a:r>
            <a:r>
              <a:rPr lang="nl-BE" sz="2800" b="1" dirty="0">
                <a:solidFill>
                  <a:schemeClr val="tx1"/>
                </a:solidFill>
              </a:rPr>
              <a:t> </a:t>
            </a:r>
            <a:r>
              <a:rPr lang="nl-BE" sz="2800" b="1" dirty="0" err="1" smtClean="0">
                <a:solidFill>
                  <a:schemeClr val="tx1"/>
                </a:solidFill>
              </a:rPr>
              <a:t>to</a:t>
            </a:r>
            <a:r>
              <a:rPr lang="nl-BE" sz="2800" b="1" dirty="0" smtClean="0">
                <a:solidFill>
                  <a:schemeClr val="tx1"/>
                </a:solidFill>
              </a:rPr>
              <a:t> </a:t>
            </a:r>
            <a:r>
              <a:rPr lang="nl-BE" sz="2800" b="1" dirty="0" err="1" smtClean="0">
                <a:solidFill>
                  <a:schemeClr val="tx1"/>
                </a:solidFill>
              </a:rPr>
              <a:t>perform</a:t>
            </a:r>
            <a:r>
              <a:rPr lang="nl-BE" sz="2800" b="1" dirty="0" smtClean="0">
                <a:solidFill>
                  <a:schemeClr val="tx1"/>
                </a:solidFill>
              </a:rPr>
              <a:t> </a:t>
            </a:r>
            <a:r>
              <a:rPr lang="nl-BE" sz="2800" b="1" dirty="0" err="1" smtClean="0">
                <a:solidFill>
                  <a:schemeClr val="tx1"/>
                </a:solidFill>
              </a:rPr>
              <a:t>the</a:t>
            </a:r>
            <a:r>
              <a:rPr lang="nl-BE" sz="2800" b="1" dirty="0" smtClean="0">
                <a:solidFill>
                  <a:schemeClr val="tx1"/>
                </a:solidFill>
              </a:rPr>
              <a:t> </a:t>
            </a:r>
            <a:r>
              <a:rPr lang="nl-BE" sz="2800" b="1" dirty="0" err="1" smtClean="0">
                <a:solidFill>
                  <a:schemeClr val="tx1"/>
                </a:solidFill>
              </a:rPr>
              <a:t>listed</a:t>
            </a:r>
            <a:r>
              <a:rPr lang="nl-BE" sz="2800" b="1" dirty="0" smtClean="0">
                <a:solidFill>
                  <a:schemeClr val="tx1"/>
                </a:solidFill>
              </a:rPr>
              <a:t> </a:t>
            </a:r>
            <a:r>
              <a:rPr lang="nl-BE" sz="2800" b="1" dirty="0" err="1" smtClean="0">
                <a:solidFill>
                  <a:schemeClr val="tx1"/>
                </a:solidFill>
              </a:rPr>
              <a:t>activities</a:t>
            </a:r>
            <a:r>
              <a:rPr lang="nl-BE" sz="2800" b="1" dirty="0" smtClean="0">
                <a:solidFill>
                  <a:schemeClr val="tx1"/>
                </a:solidFill>
              </a:rPr>
              <a:t>?</a:t>
            </a:r>
            <a:endParaRPr lang="nl-BE" sz="2800" b="1" dirty="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7304761" y="1678162"/>
            <a:ext cx="2741113" cy="25084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4208745" y="2215902"/>
            <a:ext cx="3433427" cy="494042"/>
            <a:chOff x="4208745" y="3105369"/>
            <a:chExt cx="3433427" cy="494042"/>
          </a:xfrm>
        </p:grpSpPr>
        <p:sp>
          <p:nvSpPr>
            <p:cNvPr id="17" name="Pijl-omlaag 16"/>
            <p:cNvSpPr/>
            <p:nvPr/>
          </p:nvSpPr>
          <p:spPr>
            <a:xfrm>
              <a:off x="4208745" y="3105369"/>
              <a:ext cx="886957" cy="4940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Pijl-omlaag 17"/>
            <p:cNvSpPr/>
            <p:nvPr/>
          </p:nvSpPr>
          <p:spPr>
            <a:xfrm>
              <a:off x="6755215" y="3105369"/>
              <a:ext cx="886957" cy="4940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49792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Purpose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biobank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1197033" y="1448716"/>
            <a:ext cx="9983585" cy="4446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05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of HBM in the Biobank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provide a general description of the (future) material in your biobank: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material include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fluids (blood, urine, </a:t>
            </a:r>
            <a:r>
              <a:rPr lang="en-GB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feces</a:t>
            </a: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vaginal wash,…)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Tissues (FFPE, Fresh frozen,…)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Derived material (DNA, RNA, proteins,…)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lines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05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Aims </a:t>
            </a:r>
            <a:r>
              <a:rPr lang="en-GB" sz="105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objectives of the Biobank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provide a general, but specific, description of the aims and objectives of your biobank: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indicate which research domains  and types of research will be supported by your biobank: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research domains include: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Ageing, cardiology, immunology, infectious diseases, gynaecology, oncology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types of research include: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Genomics, metabolomics, biomarker studies, development of diagnostic test or procedure</a:t>
            </a:r>
            <a:r>
              <a:rPr lang="en-GB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nl-B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023851" y="1407181"/>
            <a:ext cx="5767647" cy="2275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rechts 6"/>
          <p:cNvSpPr/>
          <p:nvPr/>
        </p:nvSpPr>
        <p:spPr>
          <a:xfrm>
            <a:off x="7087985" y="2125080"/>
            <a:ext cx="494608" cy="839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7879080" y="2283262"/>
            <a:ext cx="3591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 smtClean="0">
                <a:solidFill>
                  <a:srgbClr val="0070C0"/>
                </a:solidFill>
              </a:rPr>
              <a:t>Material</a:t>
            </a:r>
            <a:r>
              <a:rPr lang="nl-BE" sz="2800" dirty="0" smtClean="0">
                <a:solidFill>
                  <a:srgbClr val="0070C0"/>
                </a:solidFill>
              </a:rPr>
              <a:t> in </a:t>
            </a:r>
            <a:r>
              <a:rPr lang="nl-BE" sz="2800" dirty="0" err="1" smtClean="0">
                <a:solidFill>
                  <a:srgbClr val="0070C0"/>
                </a:solidFill>
              </a:rPr>
              <a:t>the</a:t>
            </a:r>
            <a:r>
              <a:rPr lang="nl-BE" sz="2800" dirty="0" smtClean="0">
                <a:solidFill>
                  <a:srgbClr val="0070C0"/>
                </a:solidFill>
              </a:rPr>
              <a:t> biobank</a:t>
            </a:r>
            <a:endParaRPr lang="nl-BE" sz="2800" dirty="0">
              <a:solidFill>
                <a:srgbClr val="0070C0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1023850" y="3724102"/>
            <a:ext cx="5767648" cy="2275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Pijl-rechts 16"/>
          <p:cNvSpPr/>
          <p:nvPr/>
        </p:nvSpPr>
        <p:spPr>
          <a:xfrm>
            <a:off x="7087985" y="4442002"/>
            <a:ext cx="494608" cy="839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/>
          <p:cNvSpPr txBox="1"/>
          <p:nvPr/>
        </p:nvSpPr>
        <p:spPr>
          <a:xfrm>
            <a:off x="7879080" y="4600184"/>
            <a:ext cx="3537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Type of research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 smtClean="0">
                <a:solidFill>
                  <a:srgbClr val="0070C0"/>
                </a:solidFill>
              </a:rPr>
              <a:t>	supported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2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1418</Words>
  <Application>Microsoft Office PowerPoint</Application>
  <PresentationFormat>Breedbeeld</PresentationFormat>
  <Paragraphs>152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MS Gothic</vt:lpstr>
      <vt:lpstr>Arial</vt:lpstr>
      <vt:lpstr>Calibri</vt:lpstr>
      <vt:lpstr>Calibri Light</vt:lpstr>
      <vt:lpstr>Times New Roman</vt:lpstr>
      <vt:lpstr>Wingdings</vt:lpstr>
      <vt:lpstr>Office Theme</vt:lpstr>
      <vt:lpstr>PowerPoint-presentatie</vt:lpstr>
      <vt:lpstr>Biennial evaluation of the biobanks</vt:lpstr>
      <vt:lpstr>The proces</vt:lpstr>
      <vt:lpstr>Content of the template</vt:lpstr>
      <vt:lpstr>The Registry</vt:lpstr>
      <vt:lpstr>The Registry</vt:lpstr>
      <vt:lpstr>The Registry</vt:lpstr>
      <vt:lpstr>Content of the template</vt:lpstr>
      <vt:lpstr>Purpose of the biobank</vt:lpstr>
      <vt:lpstr>Activities of the biobank</vt:lpstr>
      <vt:lpstr>Traceability</vt:lpstr>
      <vt:lpstr>Assesment of operational capacity</vt:lpstr>
      <vt:lpstr>Assesment of operational capacity</vt:lpstr>
      <vt:lpstr>Additional documents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VERLINDEN</dc:creator>
  <cp:lastModifiedBy>Moons, Pieter</cp:lastModifiedBy>
  <cp:revision>61</cp:revision>
  <dcterms:created xsi:type="dcterms:W3CDTF">2020-08-19T10:08:09Z</dcterms:created>
  <dcterms:modified xsi:type="dcterms:W3CDTF">2020-10-30T12:12:29Z</dcterms:modified>
</cp:coreProperties>
</file>